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성선미" initials="성" lastIdx="1" clrIdx="0">
    <p:extLst>
      <p:ext uri="{19B8F6BF-5375-455C-9EA6-DF929625EA0E}">
        <p15:presenceInfo xmlns:p15="http://schemas.microsoft.com/office/powerpoint/2012/main" userId="성선미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3B39"/>
    <a:srgbClr val="182A1F"/>
    <a:srgbClr val="666699"/>
    <a:srgbClr val="FF66FF"/>
    <a:srgbClr val="2D3737"/>
    <a:srgbClr val="283C2F"/>
    <a:srgbClr val="1D251F"/>
    <a:srgbClr val="5B71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27" autoAdjust="0"/>
    <p:restoredTop sz="89629" autoAdjust="0"/>
  </p:normalViewPr>
  <p:slideViewPr>
    <p:cSldViewPr>
      <p:cViewPr varScale="1">
        <p:scale>
          <a:sx n="69" d="100"/>
          <a:sy n="69" d="100"/>
        </p:scale>
        <p:origin x="108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3180019916922157E-2"/>
          <c:y val="4.0840657463343005E-2"/>
          <c:w val="0.90558547369477915"/>
          <c:h val="0.6879452130035514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기본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0%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0.2</c:v>
                </c:pt>
                <c:pt idx="1">
                  <c:v>0.25</c:v>
                </c:pt>
                <c:pt idx="2">
                  <c:v>0.3</c:v>
                </c:pt>
                <c:pt idx="3">
                  <c:v>0.35</c:v>
                </c:pt>
                <c:pt idx="4">
                  <c:v>0.4</c:v>
                </c:pt>
                <c:pt idx="5">
                  <c:v>0.45</c:v>
                </c:pt>
                <c:pt idx="6">
                  <c:v>0.5</c:v>
                </c:pt>
                <c:pt idx="7">
                  <c:v>0.5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21F-4615-9081-C90A6F452B1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20%방호복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0%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0.2</c:v>
                </c:pt>
                <c:pt idx="3">
                  <c:v>0.25</c:v>
                </c:pt>
                <c:pt idx="4">
                  <c:v>0.3</c:v>
                </c:pt>
                <c:pt idx="5">
                  <c:v>0.35</c:v>
                </c:pt>
                <c:pt idx="6">
                  <c:v>0.4</c:v>
                </c:pt>
                <c:pt idx="7">
                  <c:v>0.45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21F-4615-9081-C90A6F452B1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40%방호복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0%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Sheet1!$D$2:$D$9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0.2</c:v>
                </c:pt>
                <c:pt idx="5">
                  <c:v>0.25</c:v>
                </c:pt>
                <c:pt idx="6">
                  <c:v>0.3</c:v>
                </c:pt>
                <c:pt idx="7">
                  <c:v>0.35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21F-4615-9081-C90A6F452B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8058336"/>
        <c:axId val="2125450784"/>
      </c:lineChart>
      <c:catAx>
        <c:axId val="128058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25450784"/>
        <c:crosses val="autoZero"/>
        <c:auto val="1"/>
        <c:lblAlgn val="ctr"/>
        <c:lblOffset val="100"/>
        <c:noMultiLvlLbl val="0"/>
      </c:catAx>
      <c:valAx>
        <c:axId val="212545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8058336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0442345419937227E-2"/>
          <c:y val="0.86578122841835137"/>
          <c:w val="0.90711852863931275"/>
          <c:h val="0.129089659305784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5T00:29:07.732" idx="1">
    <p:pos x="1048" y="697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E2B26F-C162-4387-B686-245F254E5E69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EC09AE-6D51-4290-8AF3-F66483B464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523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323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838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725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8726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7890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519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/>
              <a:t>방사능으로 유전자를 변형시켜 슈퍼생물을 만드는 연구소의 연구원이던 주인공은 어느 순간 실험체로 쓰인 동물들이 </a:t>
            </a:r>
            <a:r>
              <a:rPr lang="ko-KR" altLang="en-US" sz="1200" err="1"/>
              <a:t>사라지는걸</a:t>
            </a:r>
            <a:r>
              <a:rPr lang="ko-KR" altLang="en-US" sz="1200"/>
              <a:t> 발견하고 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ko-KR" altLang="en-US" sz="1200"/>
              <a:t>이상하게 여기던 도중 연구소 근처에서 잘 알려지지 않은 지역에서 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ko-KR" altLang="en-US" sz="1200"/>
              <a:t>미쳐 날뛰고 있는 실험체들을 발견한다</a:t>
            </a:r>
            <a:r>
              <a:rPr lang="en-US" altLang="ko-KR" sz="1200"/>
              <a:t>. </a:t>
            </a:r>
            <a:r>
              <a:rPr lang="ko-KR" altLang="en-US" sz="1200"/>
              <a:t>주인공은 충격을 받아 동물들을 구하고 프로젝트를 중단시킬 방법을 찾아 프로젝트를 끝내려 하는데</a:t>
            </a:r>
            <a:r>
              <a:rPr lang="en-US" altLang="ko-KR"/>
              <a:t>…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496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/>
              <a:t>방사능으로 유전자를 변형시켜 슈퍼생물을 만드는 연구소의 연구원이던 주인공은 어느 순간 실험체로 쓰인 동물들이 </a:t>
            </a:r>
            <a:r>
              <a:rPr lang="ko-KR" altLang="en-US" sz="1200" err="1"/>
              <a:t>사라지는걸</a:t>
            </a:r>
            <a:r>
              <a:rPr lang="ko-KR" altLang="en-US" sz="1200"/>
              <a:t> 발견하고 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ko-KR" altLang="en-US" sz="1200"/>
              <a:t>이상하게 여기던 도중 연구소 근처에서 잘 알려지지 않은 지역에서 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ko-KR" altLang="en-US" sz="1200"/>
              <a:t>미쳐 날뛰고 있는 실험체들을 발견한다</a:t>
            </a:r>
            <a:r>
              <a:rPr lang="en-US" altLang="ko-KR" sz="1200"/>
              <a:t>. </a:t>
            </a:r>
            <a:r>
              <a:rPr lang="ko-KR" altLang="en-US" sz="1200"/>
              <a:t>주인공은 충격을 받아 동물들을 구하고 프로젝트를 중단시킬 방법을 찾아 프로젝트를 끝내려 하는데</a:t>
            </a:r>
            <a:r>
              <a:rPr lang="en-US" altLang="ko-KR"/>
              <a:t>…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81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/>
              <a:t>다렉으로도</a:t>
            </a:r>
            <a:r>
              <a:rPr lang="ko-KR" altLang="en-US"/>
              <a:t> 엔진 못지않게 멋진 게임을 만들 수 있다는 것을 보여주고 싶습니다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424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/>
              <a:t>다렉으로도</a:t>
            </a:r>
            <a:r>
              <a:rPr lang="ko-KR" altLang="en-US"/>
              <a:t> 엔진 못지않게 멋진 게임을 만들 수 있다는 것을 보여주고 싶습니다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919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886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방사능 수치에 대응 하여 체력을 잘 관리하면서 연구소 까지 가야합니다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383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330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340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649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654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018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62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74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590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29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189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02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395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783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292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1.jp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3.png"/><Relationship Id="rId5" Type="http://schemas.microsoft.com/office/2007/relationships/hdphoto" Target="../media/hdphoto1.wdp"/><Relationship Id="rId10" Type="http://schemas.openxmlformats.org/officeDocument/2006/relationships/image" Target="../media/image22.png"/><Relationship Id="rId4" Type="http://schemas.openxmlformats.org/officeDocument/2006/relationships/image" Target="../media/image40.png"/><Relationship Id="rId9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7" Type="http://schemas.openxmlformats.org/officeDocument/2006/relationships/comments" Target="../comments/comment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5.jpeg"/><Relationship Id="rId4" Type="http://schemas.openxmlformats.org/officeDocument/2006/relationships/hyperlink" Target="https://m.bobaedream.co.kr/board/bbs_view/national/1821387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jpg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0.jpe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56.png"/><Relationship Id="rId12" Type="http://schemas.openxmlformats.org/officeDocument/2006/relationships/image" Target="../media/image52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5.png"/><Relationship Id="rId11" Type="http://schemas.openxmlformats.org/officeDocument/2006/relationships/oleObject" Target="../embeddings/oleObject1.bin"/><Relationship Id="rId5" Type="http://schemas.openxmlformats.org/officeDocument/2006/relationships/image" Target="../media/image54.jpe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jpeg"/><Relationship Id="rId1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9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82062" y="1625605"/>
            <a:ext cx="357987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CORRUPT LAP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148064" y="5013176"/>
            <a:ext cx="2157147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95000"/>
                  </a:schemeClr>
                </a:solidFill>
                <a:ea typeface="양재본목각체M" panose="02020603020101020101" pitchFamily="18" charset="-127"/>
              </a:rPr>
              <a:t>2016180047 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j-ea"/>
              </a:rPr>
              <a:t>권 다현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ea typeface="양재본목각체M" panose="02020603020101020101" pitchFamily="18" charset="-127"/>
              </a:rPr>
              <a:t>     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j-lt"/>
              <a:ea typeface="양재본목각체M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95000"/>
                  </a:schemeClr>
                </a:solidFill>
                <a:latin typeface="+mj-lt"/>
                <a:ea typeface="양재본목각체M" panose="02020603020101020101" pitchFamily="18" charset="-127"/>
              </a:rPr>
              <a:t>2016180053 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n-ea"/>
              </a:rPr>
              <a:t>성 선미         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95000"/>
                  </a:schemeClr>
                </a:solidFill>
                <a:latin typeface="+mj-lt"/>
                <a:ea typeface="양재본목각체M" panose="02020603020101020101" pitchFamily="18" charset="-127"/>
              </a:rPr>
              <a:t>2015184013 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서 채원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835696" y="23488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474013" y="23488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305211" y="5013176"/>
            <a:ext cx="2157147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n-ea"/>
              </a:rPr>
              <a:t>그래픽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n-ea"/>
              </a:rPr>
              <a:t>클라이언트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n-ea"/>
              </a:rPr>
              <a:t>클라이언트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9F59C590-5654-440E-95FE-2FC54352E644}"/>
              </a:ext>
            </a:extLst>
          </p:cNvPr>
          <p:cNvSpPr/>
          <p:nvPr/>
        </p:nvSpPr>
        <p:spPr>
          <a:xfrm>
            <a:off x="6660232" y="188640"/>
            <a:ext cx="2160240" cy="1296136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94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게임특징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63D8D8C-9703-4A2E-BB31-2CEE009F2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08720"/>
            <a:ext cx="3816424" cy="57260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39844B9-6B6B-4441-B8F7-F319B5567780}"/>
              </a:ext>
            </a:extLst>
          </p:cNvPr>
          <p:cNvSpPr txBox="1"/>
          <p:nvPr/>
        </p:nvSpPr>
        <p:spPr>
          <a:xfrm>
            <a:off x="4499992" y="908720"/>
            <a:ext cx="42594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지역마다 다른 </a:t>
            </a:r>
            <a:r>
              <a:rPr lang="ko-KR" altLang="en-US" sz="32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방사능 수치</a:t>
            </a:r>
            <a:endParaRPr lang="en-US" altLang="ko-KR" sz="320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  <a:p>
            <a:r>
              <a:rPr lang="en-US" altLang="ko-KR" sz="28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      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(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수치는 미니 </a:t>
            </a:r>
            <a:r>
              <a:rPr lang="ko-KR" altLang="en-US" sz="1600" err="1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맵으로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알림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)</a:t>
            </a:r>
            <a:endParaRPr lang="ko-KR" altLang="en-US" sz="160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63096F-F4D9-4AFC-8D49-AF84217D4F7F}"/>
              </a:ext>
            </a:extLst>
          </p:cNvPr>
          <p:cNvSpPr txBox="1"/>
          <p:nvPr/>
        </p:nvSpPr>
        <p:spPr>
          <a:xfrm>
            <a:off x="6918855" y="634405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FFF00"/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0% ~ 80%</a:t>
            </a:r>
            <a:endParaRPr lang="ko-KR" altLang="en-US" b="1">
              <a:solidFill>
                <a:srgbClr val="FFFF00"/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A5BA6E0-DC6A-4353-B8C7-74155B4EDEFD}"/>
              </a:ext>
            </a:extLst>
          </p:cNvPr>
          <p:cNvSpPr/>
          <p:nvPr/>
        </p:nvSpPr>
        <p:spPr>
          <a:xfrm>
            <a:off x="2310722" y="5274799"/>
            <a:ext cx="1387087" cy="1200044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D6A9520-57F7-44F2-AC37-B4D45B034A85}"/>
              </a:ext>
            </a:extLst>
          </p:cNvPr>
          <p:cNvSpPr/>
          <p:nvPr/>
        </p:nvSpPr>
        <p:spPr>
          <a:xfrm>
            <a:off x="420590" y="4293376"/>
            <a:ext cx="1589527" cy="1583896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3017D8A-02CA-4533-B885-8F4A474AA2C3}"/>
              </a:ext>
            </a:extLst>
          </p:cNvPr>
          <p:cNvSpPr/>
          <p:nvPr/>
        </p:nvSpPr>
        <p:spPr>
          <a:xfrm>
            <a:off x="2010117" y="4115068"/>
            <a:ext cx="884362" cy="8263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CED4BE5-3DF8-422F-98A2-DE8726B1FF0B}"/>
              </a:ext>
            </a:extLst>
          </p:cNvPr>
          <p:cNvSpPr/>
          <p:nvPr/>
        </p:nvSpPr>
        <p:spPr>
          <a:xfrm>
            <a:off x="2593873" y="2962274"/>
            <a:ext cx="1387087" cy="1296144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D31E6E1-62E4-433B-B920-F6E46584ABDD}"/>
              </a:ext>
            </a:extLst>
          </p:cNvPr>
          <p:cNvSpPr/>
          <p:nvPr/>
        </p:nvSpPr>
        <p:spPr>
          <a:xfrm>
            <a:off x="923635" y="2910750"/>
            <a:ext cx="1387087" cy="1296144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7DCB2BF-8B44-48A9-A3F3-B6F419735BC7}"/>
              </a:ext>
            </a:extLst>
          </p:cNvPr>
          <p:cNvSpPr/>
          <p:nvPr/>
        </p:nvSpPr>
        <p:spPr>
          <a:xfrm>
            <a:off x="565416" y="2135894"/>
            <a:ext cx="884362" cy="8263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13E39E-AD81-4ABE-9659-6AC640327927}"/>
              </a:ext>
            </a:extLst>
          </p:cNvPr>
          <p:cNvSpPr txBox="1"/>
          <p:nvPr/>
        </p:nvSpPr>
        <p:spPr>
          <a:xfrm>
            <a:off x="2010117" y="437220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FF0000"/>
                </a:highlight>
              </a:rPr>
              <a:t>70</a:t>
            </a:r>
            <a:r>
              <a:rPr lang="ko-KR" altLang="en-US" b="1">
                <a:highlight>
                  <a:srgbClr val="FF0000"/>
                </a:highlight>
              </a:rPr>
              <a:t>이상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9CA147-E3FC-444D-B6FE-24C142847DAC}"/>
              </a:ext>
            </a:extLst>
          </p:cNvPr>
          <p:cNvSpPr txBox="1"/>
          <p:nvPr/>
        </p:nvSpPr>
        <p:spPr>
          <a:xfrm>
            <a:off x="2567014" y="572491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00"/>
                </a:highlight>
              </a:rPr>
              <a:t>40</a:t>
            </a:r>
            <a:r>
              <a:rPr lang="ko-KR" altLang="en-US" b="1">
                <a:highlight>
                  <a:srgbClr val="00FF00"/>
                </a:highlight>
              </a:rPr>
              <a:t>미만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8EE044-B8A1-48B4-8FBA-834EC2D5F386}"/>
              </a:ext>
            </a:extLst>
          </p:cNvPr>
          <p:cNvSpPr txBox="1"/>
          <p:nvPr/>
        </p:nvSpPr>
        <p:spPr>
          <a:xfrm>
            <a:off x="1186040" y="339575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00"/>
                </a:highlight>
              </a:rPr>
              <a:t>40</a:t>
            </a:r>
            <a:r>
              <a:rPr lang="ko-KR" altLang="en-US" b="1">
                <a:highlight>
                  <a:srgbClr val="00FF00"/>
                </a:highlight>
              </a:rPr>
              <a:t>미만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FF02C2-3D75-46C3-9C81-F5F8CB6DB68B}"/>
              </a:ext>
            </a:extLst>
          </p:cNvPr>
          <p:cNvSpPr txBox="1"/>
          <p:nvPr/>
        </p:nvSpPr>
        <p:spPr>
          <a:xfrm>
            <a:off x="565416" y="2401152"/>
            <a:ext cx="916465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b="1">
                <a:highlight>
                  <a:srgbClr val="FF0000"/>
                </a:highlight>
              </a:rPr>
              <a:t>70</a:t>
            </a:r>
            <a:r>
              <a:rPr lang="ko-KR" altLang="en-US" b="1">
                <a:highlight>
                  <a:srgbClr val="FF0000"/>
                </a:highlight>
              </a:rPr>
              <a:t>이상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A3FB549-44E3-402B-A4E0-2DC693CF6D06}"/>
              </a:ext>
            </a:extLst>
          </p:cNvPr>
          <p:cNvSpPr txBox="1"/>
          <p:nvPr/>
        </p:nvSpPr>
        <p:spPr>
          <a:xfrm>
            <a:off x="2853619" y="345678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FF"/>
                </a:highlight>
              </a:rPr>
              <a:t>30</a:t>
            </a:r>
            <a:r>
              <a:rPr lang="ko-KR" altLang="en-US" b="1">
                <a:highlight>
                  <a:srgbClr val="00FFFF"/>
                </a:highlight>
              </a:rPr>
              <a:t>이상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FC60E67-4192-46CB-80DC-4A0B605F4D44}"/>
              </a:ext>
            </a:extLst>
          </p:cNvPr>
          <p:cNvSpPr txBox="1"/>
          <p:nvPr/>
        </p:nvSpPr>
        <p:spPr>
          <a:xfrm>
            <a:off x="764644" y="494144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FF"/>
                </a:highlight>
              </a:rPr>
              <a:t>30</a:t>
            </a:r>
            <a:r>
              <a:rPr lang="ko-KR" altLang="en-US" b="1">
                <a:highlight>
                  <a:srgbClr val="00FFFF"/>
                </a:highlight>
              </a:rPr>
              <a:t>이상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C1CCAA5-CD46-473C-87AA-47955E30B358}"/>
              </a:ext>
            </a:extLst>
          </p:cNvPr>
          <p:cNvSpPr txBox="1"/>
          <p:nvPr/>
        </p:nvSpPr>
        <p:spPr>
          <a:xfrm>
            <a:off x="4499992" y="2096447"/>
            <a:ext cx="3725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2.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방사능 수치에 따른 체력의 변화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5C0881B-2BFC-461B-A505-EC2BD82043D3}"/>
              </a:ext>
            </a:extLst>
          </p:cNvPr>
          <p:cNvSpPr txBox="1"/>
          <p:nvPr/>
        </p:nvSpPr>
        <p:spPr>
          <a:xfrm>
            <a:off x="4563795" y="5101271"/>
            <a:ext cx="342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3.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플레이어의 방사능 대처방법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32ACA84-E629-43D9-B1A0-EB69BF6FCD89}"/>
              </a:ext>
            </a:extLst>
          </p:cNvPr>
          <p:cNvSpPr/>
          <p:nvPr/>
        </p:nvSpPr>
        <p:spPr>
          <a:xfrm>
            <a:off x="4738635" y="5336210"/>
            <a:ext cx="2349655" cy="588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“Green Zone”</a:t>
            </a:r>
            <a:r>
              <a:rPr lang="ko-KR" altLang="en-US" sz="2400" b="1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      </a:t>
            </a:r>
            <a:endParaRPr lang="en-US" altLang="ko-KR" sz="2400" b="1">
              <a:solidFill>
                <a:srgbClr val="92D050"/>
              </a:solidFill>
              <a:latin typeface="Arial Black" panose="020B0A04020102020204" pitchFamily="34" charset="0"/>
              <a:ea typeface="양재본목각체M" panose="02020603020101020101" pitchFamily="18" charset="-127"/>
              <a:cs typeface="Aharoni" panose="020B0604020202020204" pitchFamily="2" charset="-79"/>
            </a:endParaRPr>
          </a:p>
        </p:txBody>
      </p:sp>
      <p:pic>
        <p:nvPicPr>
          <p:cNvPr id="49" name="그림 48" descr="빨간색이(가) 표시된 사진&#10;&#10;자동 생성된 설명">
            <a:extLst>
              <a:ext uri="{FF2B5EF4-FFF2-40B4-BE49-F238E27FC236}">
                <a16:creationId xmlns:a16="http://schemas.microsoft.com/office/drawing/2014/main" id="{852CC616-A2BD-4167-A3BA-33F1A8D0D9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7" t="50753" r="7948" b="16864"/>
          <a:stretch/>
        </p:blipFill>
        <p:spPr>
          <a:xfrm>
            <a:off x="4591392" y="5966427"/>
            <a:ext cx="1074294" cy="728361"/>
          </a:xfrm>
          <a:prstGeom prst="rect">
            <a:avLst/>
          </a:prstGeom>
        </p:spPr>
      </p:pic>
      <p:sp>
        <p:nvSpPr>
          <p:cNvPr id="50" name="더하기 기호 49">
            <a:extLst>
              <a:ext uri="{FF2B5EF4-FFF2-40B4-BE49-F238E27FC236}">
                <a16:creationId xmlns:a16="http://schemas.microsoft.com/office/drawing/2014/main" id="{818EC6BB-6515-4066-B051-E5E76705BE62}"/>
              </a:ext>
            </a:extLst>
          </p:cNvPr>
          <p:cNvSpPr/>
          <p:nvPr/>
        </p:nvSpPr>
        <p:spPr>
          <a:xfrm>
            <a:off x="5805079" y="5869146"/>
            <a:ext cx="782543" cy="870557"/>
          </a:xfrm>
          <a:prstGeom prst="mathPlus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51" name="그림 50" descr="테이블이(가) 표시된 사진&#10;&#10;자동 생성된 설명">
            <a:extLst>
              <a:ext uri="{FF2B5EF4-FFF2-40B4-BE49-F238E27FC236}">
                <a16:creationId xmlns:a16="http://schemas.microsoft.com/office/drawing/2014/main" id="{2818B775-F771-4001-B830-BBBB7D4BCD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787" y="5874821"/>
            <a:ext cx="782543" cy="828818"/>
          </a:xfrm>
          <a:prstGeom prst="rect">
            <a:avLst/>
          </a:prstGeom>
        </p:spPr>
      </p:pic>
      <p:graphicFrame>
        <p:nvGraphicFramePr>
          <p:cNvPr id="54" name="차트 53">
            <a:extLst>
              <a:ext uri="{FF2B5EF4-FFF2-40B4-BE49-F238E27FC236}">
                <a16:creationId xmlns:a16="http://schemas.microsoft.com/office/drawing/2014/main" id="{AF45E5D3-2D66-49B4-9036-040E45D11BE7}"/>
              </a:ext>
            </a:extLst>
          </p:cNvPr>
          <p:cNvGraphicFramePr/>
          <p:nvPr>
            <p:extLst/>
          </p:nvPr>
        </p:nvGraphicFramePr>
        <p:xfrm>
          <a:off x="4427235" y="2486438"/>
          <a:ext cx="4521783" cy="24760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07465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63D8D8C-9703-4A2E-BB31-2CEE009F2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08720"/>
            <a:ext cx="3816424" cy="57260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게임특징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B0076F8-FBD7-463B-943C-9DBCF6D809E0}"/>
              </a:ext>
            </a:extLst>
          </p:cNvPr>
          <p:cNvSpPr/>
          <p:nvPr/>
        </p:nvSpPr>
        <p:spPr>
          <a:xfrm>
            <a:off x="611560" y="4221088"/>
            <a:ext cx="1800200" cy="1656184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7547B02-42BF-4B58-A1E3-D44C50512A6B}"/>
              </a:ext>
            </a:extLst>
          </p:cNvPr>
          <p:cNvSpPr/>
          <p:nvPr/>
        </p:nvSpPr>
        <p:spPr>
          <a:xfrm>
            <a:off x="919195" y="4502850"/>
            <a:ext cx="1153388" cy="1061118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F5F3900-5087-49F9-A25B-228A9F8D815C}"/>
              </a:ext>
            </a:extLst>
          </p:cNvPr>
          <p:cNvSpPr/>
          <p:nvPr/>
        </p:nvSpPr>
        <p:spPr>
          <a:xfrm>
            <a:off x="1173796" y="4727874"/>
            <a:ext cx="624178" cy="607598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A43C952-9DDA-4763-9A84-B3F804799547}"/>
              </a:ext>
            </a:extLst>
          </p:cNvPr>
          <p:cNvSpPr/>
          <p:nvPr/>
        </p:nvSpPr>
        <p:spPr>
          <a:xfrm>
            <a:off x="4139952" y="1124744"/>
            <a:ext cx="3021169" cy="671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“Green Zone”</a:t>
            </a:r>
            <a:r>
              <a:rPr lang="ko-KR" altLang="en-US" sz="2800" b="1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      </a:t>
            </a:r>
            <a:endParaRPr lang="en-US" altLang="ko-KR" sz="2800" b="1">
              <a:solidFill>
                <a:srgbClr val="92D050"/>
              </a:solidFill>
              <a:latin typeface="Arial Black" panose="020B0A04020102020204" pitchFamily="34" charset="0"/>
              <a:ea typeface="양재본목각체M" panose="02020603020101020101" pitchFamily="18" charset="-127"/>
              <a:cs typeface="Aharoni" panose="020B0604020202020204" pitchFamily="2" charset="-79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076CB1-F6F3-477C-B550-0C1FAAB714BE}"/>
              </a:ext>
            </a:extLst>
          </p:cNvPr>
          <p:cNvSpPr txBox="1"/>
          <p:nvPr/>
        </p:nvSpPr>
        <p:spPr>
          <a:xfrm>
            <a:off x="4247456" y="2060848"/>
            <a:ext cx="489654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플레이어 반경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600m 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이내에 생성</a:t>
            </a:r>
            <a:endParaRPr lang="en-US" altLang="ko-KR" sz="160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처음 생성시 반지름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400m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이며 일정 시간이 지나면 원의 크기가 줄어듦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생성되기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1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분 전 생성 위치 미니 맵 표시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생성시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30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초간 크기 유지 후 반지름이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10m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씩 줄어듦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err="1">
                <a:solidFill>
                  <a:schemeClr val="bg1">
                    <a:lumMod val="95000"/>
                  </a:schemeClr>
                </a:solidFill>
                <a:latin typeface="+mn-ea"/>
              </a:rPr>
              <a:t>그린존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 소멸 후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3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분 뒤 새로운 </a:t>
            </a:r>
            <a:r>
              <a:rPr lang="ko-KR" altLang="en-US" sz="1600" err="1">
                <a:solidFill>
                  <a:schemeClr val="bg1">
                    <a:lumMod val="95000"/>
                  </a:schemeClr>
                </a:solidFill>
                <a:latin typeface="+mn-ea"/>
              </a:rPr>
              <a:t>그린존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 생성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[ </a:t>
            </a:r>
            <a:r>
              <a:rPr lang="ko-KR" altLang="en-US" sz="1600" err="1">
                <a:solidFill>
                  <a:schemeClr val="bg1">
                    <a:lumMod val="95000"/>
                  </a:schemeClr>
                </a:solidFill>
                <a:latin typeface="+mn-ea"/>
              </a:rPr>
              <a:t>그린존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 효과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방사능 수치가 일시적으로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0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  <a:p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21170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241744" y="-34906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8A1C1E-BE13-40AD-A195-A082EFB7AB7C}"/>
              </a:ext>
            </a:extLst>
          </p:cNvPr>
          <p:cNvSpPr txBox="1"/>
          <p:nvPr/>
        </p:nvSpPr>
        <p:spPr>
          <a:xfrm>
            <a:off x="541181" y="4693546"/>
            <a:ext cx="7945129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>
                <a:solidFill>
                  <a:schemeClr val="bg1"/>
                </a:solidFill>
              </a:rPr>
              <a:t>플레이어가 지도를 모아 목적지를 찾을 수 있도록 </a:t>
            </a:r>
            <a:r>
              <a:rPr lang="ko-KR" altLang="en-US" sz="2800" b="1">
                <a:solidFill>
                  <a:srgbClr val="FFFF00"/>
                </a:solidFill>
              </a:rPr>
              <a:t>유도</a:t>
            </a:r>
            <a:endParaRPr lang="ko-KR" altLang="en-US" sz="2400" b="1">
              <a:solidFill>
                <a:srgbClr val="FFFF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86" y="1471769"/>
            <a:ext cx="2176068" cy="3200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000" y="1471769"/>
            <a:ext cx="2176068" cy="3200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171" y="1456917"/>
            <a:ext cx="2165173" cy="3215252"/>
          </a:xfrm>
          <a:prstGeom prst="rect">
            <a:avLst/>
          </a:prstGeom>
        </p:spPr>
      </p:pic>
      <p:sp>
        <p:nvSpPr>
          <p:cNvPr id="14" name="오른쪽 화살표 33">
            <a:extLst>
              <a:ext uri="{FF2B5EF4-FFF2-40B4-BE49-F238E27FC236}">
                <a16:creationId xmlns:a16="http://schemas.microsoft.com/office/drawing/2014/main" id="{8B2C3772-13F9-4ECB-9475-EEBFE70DCC33}"/>
              </a:ext>
            </a:extLst>
          </p:cNvPr>
          <p:cNvSpPr/>
          <p:nvPr/>
        </p:nvSpPr>
        <p:spPr>
          <a:xfrm>
            <a:off x="2839334" y="2289113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5714527" y="2289113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2964CD-5CFD-455A-948A-FAC3DB787CF9}"/>
              </a:ext>
            </a:extLst>
          </p:cNvPr>
          <p:cNvSpPr txBox="1"/>
          <p:nvPr/>
        </p:nvSpPr>
        <p:spPr>
          <a:xfrm>
            <a:off x="4546878" y="-6257"/>
            <a:ext cx="4536504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</a:rPr>
              <a:t>지도를 모아 타락한 연구소를 </a:t>
            </a:r>
            <a:endParaRPr lang="en-US" altLang="ko-KR" sz="2400" b="1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</a:rPr>
              <a:t>     찾아 프로젝트를 멈춰라</a:t>
            </a:r>
            <a:r>
              <a:rPr lang="en-US" altLang="ko-KR" sz="2400" b="1">
                <a:solidFill>
                  <a:schemeClr val="bg1"/>
                </a:solidFill>
              </a:rPr>
              <a:t>!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717F31-11C1-43BE-AA77-07B0D0F5C098}"/>
              </a:ext>
            </a:extLst>
          </p:cNvPr>
          <p:cNvSpPr txBox="1"/>
          <p:nvPr/>
        </p:nvSpPr>
        <p:spPr>
          <a:xfrm>
            <a:off x="241744" y="742000"/>
            <a:ext cx="3489174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>
                <a:solidFill>
                  <a:srgbClr val="FFFF00"/>
                </a:solidFill>
              </a:rPr>
              <a:t>지도 조각 획득 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C49756-1E5F-4866-9042-F208678FC37F}"/>
              </a:ext>
            </a:extLst>
          </p:cNvPr>
          <p:cNvSpPr txBox="1"/>
          <p:nvPr/>
        </p:nvSpPr>
        <p:spPr>
          <a:xfrm>
            <a:off x="395536" y="5565111"/>
            <a:ext cx="794512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 마지막 </a:t>
            </a:r>
            <a:r>
              <a:rPr lang="ko-KR" altLang="en-US" sz="2200">
                <a:solidFill>
                  <a:schemeClr val="bg1">
                    <a:lumMod val="95000"/>
                  </a:schemeClr>
                </a:solidFill>
                <a:latin typeface="+mn-ea"/>
              </a:rPr>
              <a:t>지도 조각 획득 시 연구소 본부 위치를 알려줌</a:t>
            </a:r>
            <a:endParaRPr lang="en-US" altLang="ko-KR" sz="22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ctr"/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연구소 본부에 </a:t>
            </a:r>
            <a:r>
              <a:rPr lang="ko-KR" altLang="en-US" sz="2200">
                <a:solidFill>
                  <a:schemeClr val="bg1">
                    <a:lumMod val="95000"/>
                  </a:schemeClr>
                </a:solidFill>
                <a:latin typeface="+mn-ea"/>
              </a:rPr>
              <a:t>있는 연구 </a:t>
            </a:r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소장을 </a:t>
            </a:r>
            <a:r>
              <a:rPr lang="ko-KR" altLang="en-US" sz="2200">
                <a:solidFill>
                  <a:schemeClr val="bg1">
                    <a:lumMod val="95000"/>
                  </a:schemeClr>
                </a:solidFill>
                <a:latin typeface="+mn-ea"/>
              </a:rPr>
              <a:t>물리치면 </a:t>
            </a:r>
            <a:r>
              <a:rPr lang="ko-KR" altLang="en-US" sz="2400" b="1">
                <a:solidFill>
                  <a:srgbClr val="FFFF00"/>
                </a:solidFill>
                <a:latin typeface="+mn-ea"/>
              </a:rPr>
              <a:t>게임 클리어</a:t>
            </a:r>
            <a:endParaRPr lang="en-US" altLang="ko-KR" sz="2200" b="1" dirty="0">
              <a:solidFill>
                <a:srgbClr val="FFFF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53654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241744" y="-34906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8A1C1E-BE13-40AD-A195-A082EFB7AB7C}"/>
              </a:ext>
            </a:extLst>
          </p:cNvPr>
          <p:cNvSpPr txBox="1"/>
          <p:nvPr/>
        </p:nvSpPr>
        <p:spPr>
          <a:xfrm>
            <a:off x="2827413" y="739595"/>
            <a:ext cx="3489174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solidFill>
                  <a:schemeClr val="bg1"/>
                </a:solidFill>
              </a:rPr>
              <a:t>지도 조각 획득 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83" y="2214100"/>
            <a:ext cx="2433631" cy="26195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84" y="2215748"/>
            <a:ext cx="2531257" cy="26425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855" y="2206224"/>
            <a:ext cx="2531258" cy="2627382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>
          <a:xfrm>
            <a:off x="6092085" y="3422171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8A1C1E-BE13-40AD-A195-A082EFB7AB7C}"/>
              </a:ext>
            </a:extLst>
          </p:cNvPr>
          <p:cNvSpPr txBox="1"/>
          <p:nvPr/>
        </p:nvSpPr>
        <p:spPr>
          <a:xfrm>
            <a:off x="599435" y="1278953"/>
            <a:ext cx="7945129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>
                <a:solidFill>
                  <a:srgbClr val="FFFF00"/>
                </a:solidFill>
              </a:rPr>
              <a:t>미니 </a:t>
            </a:r>
            <a:r>
              <a:rPr lang="ko-KR" altLang="en-US" sz="3200" b="1" err="1">
                <a:solidFill>
                  <a:srgbClr val="FFFF00"/>
                </a:solidFill>
              </a:rPr>
              <a:t>맵</a:t>
            </a:r>
            <a:r>
              <a:rPr lang="ko-KR" altLang="en-US" sz="2400" b="1" err="1">
                <a:solidFill>
                  <a:schemeClr val="bg1"/>
                </a:solidFill>
              </a:rPr>
              <a:t>의</a:t>
            </a:r>
            <a:r>
              <a:rPr lang="ko-KR" altLang="en-US" sz="2400" b="1">
                <a:solidFill>
                  <a:schemeClr val="bg1"/>
                </a:solidFill>
              </a:rPr>
              <a:t> 가려진 부분이 드러남</a:t>
            </a:r>
            <a:endParaRPr lang="en-US" altLang="ko-KR" sz="2400" b="1">
              <a:solidFill>
                <a:schemeClr val="bg1"/>
              </a:solidFill>
            </a:endParaRPr>
          </a:p>
        </p:txBody>
      </p:sp>
      <p:sp>
        <p:nvSpPr>
          <p:cNvPr id="11" name="오른쪽 화살표 33">
            <a:extLst>
              <a:ext uri="{FF2B5EF4-FFF2-40B4-BE49-F238E27FC236}">
                <a16:creationId xmlns:a16="http://schemas.microsoft.com/office/drawing/2014/main" id="{8B2C3772-13F9-4ECB-9475-EEBFE70DCC33}"/>
              </a:ext>
            </a:extLst>
          </p:cNvPr>
          <p:cNvSpPr/>
          <p:nvPr/>
        </p:nvSpPr>
        <p:spPr>
          <a:xfrm>
            <a:off x="2902094" y="3422171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34D010-B4DF-4241-AB0D-241EC7422C2B}"/>
              </a:ext>
            </a:extLst>
          </p:cNvPr>
          <p:cNvSpPr txBox="1"/>
          <p:nvPr/>
        </p:nvSpPr>
        <p:spPr>
          <a:xfrm>
            <a:off x="224584" y="5194092"/>
            <a:ext cx="3846452" cy="1289840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dk1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</a:rPr>
              <a:t>획득방법은</a:t>
            </a:r>
            <a:r>
              <a:rPr lang="en-US" altLang="ko-KR" sz="2400" b="1">
                <a:solidFill>
                  <a:schemeClr val="bg1"/>
                </a:solidFill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bg1"/>
                </a:solidFill>
              </a:rPr>
              <a:t>연구원을 </a:t>
            </a:r>
            <a:r>
              <a:rPr lang="ko-KR" altLang="en-US" sz="3200" b="1">
                <a:solidFill>
                  <a:srgbClr val="FFFF00"/>
                </a:solidFill>
              </a:rPr>
              <a:t>처치</a:t>
            </a:r>
            <a:endParaRPr lang="en-US" altLang="ko-KR" sz="2800" b="1">
              <a:solidFill>
                <a:srgbClr val="FFFF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FF7984-77AD-43BC-8B7E-14CD0CBB4862}"/>
              </a:ext>
            </a:extLst>
          </p:cNvPr>
          <p:cNvSpPr/>
          <p:nvPr/>
        </p:nvSpPr>
        <p:spPr>
          <a:xfrm>
            <a:off x="7956376" y="6199209"/>
            <a:ext cx="1187624" cy="4131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85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13" y="1471081"/>
            <a:ext cx="3983055" cy="39830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1CCAA5-CD46-473C-87AA-47955E30B358}"/>
              </a:ext>
            </a:extLst>
          </p:cNvPr>
          <p:cNvSpPr txBox="1"/>
          <p:nvPr/>
        </p:nvSpPr>
        <p:spPr>
          <a:xfrm>
            <a:off x="300913" y="5823071"/>
            <a:ext cx="3743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각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필드마다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연구원과 </a:t>
            </a:r>
            <a:endParaRPr lang="en-US" altLang="ko-KR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  <a:p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이를 지키는 변형된 몬스터가 존재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389379" y="3293421"/>
            <a:ext cx="1209833" cy="12512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cxnSpLocks/>
            <a:endCxn id="28" idx="4"/>
          </p:cNvCxnSpPr>
          <p:nvPr/>
        </p:nvCxnSpPr>
        <p:spPr>
          <a:xfrm flipV="1">
            <a:off x="2474396" y="4544635"/>
            <a:ext cx="519900" cy="1186602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98791" y="907728"/>
            <a:ext cx="63367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ea typeface="양재본목각체M" panose="02020603020101020101" pitchFamily="18" charset="-127"/>
              </a:rPr>
              <a:t>지도로 밝혀지지 않은 지역은 안개로 가려짐</a:t>
            </a:r>
            <a:endParaRPr lang="ko-KR" altLang="en-US" sz="2000" dirty="0"/>
          </a:p>
        </p:txBody>
      </p:sp>
      <p:sp>
        <p:nvSpPr>
          <p:cNvPr id="19" name="타원 18"/>
          <p:cNvSpPr/>
          <p:nvPr/>
        </p:nvSpPr>
        <p:spPr>
          <a:xfrm>
            <a:off x="2014427" y="1864170"/>
            <a:ext cx="954350" cy="9869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cxnSpLocks/>
            <a:stCxn id="17" idx="2"/>
          </p:cNvCxnSpPr>
          <p:nvPr/>
        </p:nvCxnSpPr>
        <p:spPr>
          <a:xfrm flipH="1">
            <a:off x="2532759" y="1307838"/>
            <a:ext cx="834384" cy="59627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40E34664-6A0A-413E-A8A5-AE368FCBAA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4" y="1471081"/>
            <a:ext cx="3983055" cy="3983055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7E2F3E7D-5A0C-46BC-BA4F-4B4396B96A69}"/>
              </a:ext>
            </a:extLst>
          </p:cNvPr>
          <p:cNvSpPr/>
          <p:nvPr/>
        </p:nvSpPr>
        <p:spPr>
          <a:xfrm>
            <a:off x="6156176" y="2390123"/>
            <a:ext cx="2288637" cy="23669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81105BC-9C70-4040-A561-8D472189A8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219" y="1107783"/>
            <a:ext cx="1934306" cy="2047258"/>
          </a:xfrm>
          <a:prstGeom prst="rect">
            <a:avLst/>
          </a:prstGeom>
        </p:spPr>
      </p:pic>
      <p:sp>
        <p:nvSpPr>
          <p:cNvPr id="24" name="아래쪽 화살표 42">
            <a:extLst>
              <a:ext uri="{FF2B5EF4-FFF2-40B4-BE49-F238E27FC236}">
                <a16:creationId xmlns:a16="http://schemas.microsoft.com/office/drawing/2014/main" id="{5B2BC605-C009-4B99-A004-AAB67A200170}"/>
              </a:ext>
            </a:extLst>
          </p:cNvPr>
          <p:cNvSpPr/>
          <p:nvPr/>
        </p:nvSpPr>
        <p:spPr>
          <a:xfrm rot="7529281">
            <a:off x="5993113" y="2345734"/>
            <a:ext cx="383163" cy="58848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11D992-60F0-4779-8BEC-4C6DE6BB7B6D}"/>
              </a:ext>
            </a:extLst>
          </p:cNvPr>
          <p:cNvSpPr txBox="1"/>
          <p:nvPr/>
        </p:nvSpPr>
        <p:spPr>
          <a:xfrm>
            <a:off x="5630806" y="5792294"/>
            <a:ext cx="33393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</a:t>
            </a: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연구원을 물리쳐 기계에서 </a:t>
            </a:r>
            <a:endParaRPr lang="en-US" altLang="ko-KR" sz="200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  <a:p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물약을 획득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19E5616-2142-4773-9217-68FD4666687D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7300494" y="4726320"/>
            <a:ext cx="0" cy="106597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9927D6-A91F-41E9-80FA-800B6A62060D}"/>
              </a:ext>
            </a:extLst>
          </p:cNvPr>
          <p:cNvSpPr/>
          <p:nvPr/>
        </p:nvSpPr>
        <p:spPr>
          <a:xfrm>
            <a:off x="7956376" y="6199209"/>
            <a:ext cx="1187624" cy="4131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49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1CCAA5-CD46-473C-87AA-47955E30B358}"/>
              </a:ext>
            </a:extLst>
          </p:cNvPr>
          <p:cNvSpPr txBox="1"/>
          <p:nvPr/>
        </p:nvSpPr>
        <p:spPr>
          <a:xfrm>
            <a:off x="705664" y="4953751"/>
            <a:ext cx="3347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기절 시킨 대장 몬스터를 </a:t>
            </a:r>
            <a:endParaRPr lang="en-US" altLang="ko-KR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  <a:p>
            <a:pPr algn="ctr"/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획득한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물약으로 정화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.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56" y="1143259"/>
            <a:ext cx="3756680" cy="3756680"/>
          </a:xfrm>
          <a:prstGeom prst="rect">
            <a:avLst/>
          </a:prstGeom>
        </p:spPr>
      </p:pic>
      <p:sp>
        <p:nvSpPr>
          <p:cNvPr id="12" name="아래쪽 화살표 11"/>
          <p:cNvSpPr/>
          <p:nvPr/>
        </p:nvSpPr>
        <p:spPr>
          <a:xfrm flipH="1">
            <a:off x="1889086" y="2602145"/>
            <a:ext cx="288030" cy="53694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160785"/>
            <a:ext cx="3756680" cy="375668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10"/>
          <a:stretch/>
        </p:blipFill>
        <p:spPr>
          <a:xfrm>
            <a:off x="1274790" y="1197071"/>
            <a:ext cx="1745658" cy="1494533"/>
          </a:xfrm>
          <a:prstGeom prst="rect">
            <a:avLst/>
          </a:prstGeom>
        </p:spPr>
      </p:pic>
      <p:sp>
        <p:nvSpPr>
          <p:cNvPr id="15" name="아래쪽 화살표 14"/>
          <p:cNvSpPr/>
          <p:nvPr/>
        </p:nvSpPr>
        <p:spPr>
          <a:xfrm rot="16200000" flipH="1">
            <a:off x="4225798" y="2735502"/>
            <a:ext cx="749290" cy="77079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1CCAA5-CD46-473C-87AA-47955E30B358}"/>
              </a:ext>
            </a:extLst>
          </p:cNvPr>
          <p:cNvSpPr txBox="1"/>
          <p:nvPr/>
        </p:nvSpPr>
        <p:spPr>
          <a:xfrm>
            <a:off x="4734990" y="5018231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대장몬스터를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정화 시 지도 조각 획득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199" y="1621648"/>
            <a:ext cx="1377251" cy="95358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C1CCAA5-CD46-473C-87AA-47955E30B358}"/>
              </a:ext>
            </a:extLst>
          </p:cNvPr>
          <p:cNvSpPr txBox="1"/>
          <p:nvPr/>
        </p:nvSpPr>
        <p:spPr>
          <a:xfrm>
            <a:off x="196892" y="5697536"/>
            <a:ext cx="88071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>
                <a:solidFill>
                  <a:srgbClr val="FFFF00"/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지도 조각 획득 시 안개가 걷히며 </a:t>
            </a:r>
            <a:r>
              <a:rPr lang="ko-KR" altLang="en-US" sz="2100" dirty="0">
                <a:solidFill>
                  <a:srgbClr val="FFFF00"/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새로운 필드가 보이고 </a:t>
            </a:r>
            <a:r>
              <a:rPr lang="ko-KR" altLang="en-US" sz="2100" err="1">
                <a:solidFill>
                  <a:srgbClr val="FFFF00"/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미니맵이</a:t>
            </a:r>
            <a:r>
              <a:rPr lang="ko-KR" altLang="en-US" sz="2100">
                <a:solidFill>
                  <a:srgbClr val="FFFF00"/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밝혀짐</a:t>
            </a:r>
            <a:endParaRPr lang="en-US" altLang="ko-KR" sz="2100" dirty="0">
              <a:solidFill>
                <a:srgbClr val="FFFF00"/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031681" y="2038031"/>
            <a:ext cx="1066530" cy="98356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787924" y="2038031"/>
            <a:ext cx="979514" cy="940594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아래쪽 화살표 11">
            <a:extLst>
              <a:ext uri="{FF2B5EF4-FFF2-40B4-BE49-F238E27FC236}">
                <a16:creationId xmlns:a16="http://schemas.microsoft.com/office/drawing/2014/main" id="{EB56656C-0E61-4403-9F8A-B0A363711F45}"/>
              </a:ext>
            </a:extLst>
          </p:cNvPr>
          <p:cNvSpPr/>
          <p:nvPr/>
        </p:nvSpPr>
        <p:spPr>
          <a:xfrm rot="12574160" flipH="1">
            <a:off x="6810225" y="2579503"/>
            <a:ext cx="288030" cy="53694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437D5E-2ECE-42C8-B290-9C89B3440E07}"/>
              </a:ext>
            </a:extLst>
          </p:cNvPr>
          <p:cNvSpPr/>
          <p:nvPr/>
        </p:nvSpPr>
        <p:spPr>
          <a:xfrm>
            <a:off x="4734990" y="839750"/>
            <a:ext cx="4032448" cy="4547813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4E50B1B-E918-420C-9495-D509AFE2D626}"/>
              </a:ext>
            </a:extLst>
          </p:cNvPr>
          <p:cNvSpPr/>
          <p:nvPr/>
        </p:nvSpPr>
        <p:spPr>
          <a:xfrm>
            <a:off x="7956376" y="6199209"/>
            <a:ext cx="1187624" cy="4131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113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6FC5505-01DF-4F37-8F55-E0F9A8C49EBB}"/>
              </a:ext>
            </a:extLst>
          </p:cNvPr>
          <p:cNvSpPr/>
          <p:nvPr/>
        </p:nvSpPr>
        <p:spPr>
          <a:xfrm>
            <a:off x="6325470" y="1286895"/>
            <a:ext cx="2684738" cy="205411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1C43FAD-9950-4FBA-BA2E-6B8E59F802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32" b="12488"/>
          <a:stretch/>
        </p:blipFill>
        <p:spPr>
          <a:xfrm>
            <a:off x="327934" y="1376887"/>
            <a:ext cx="2872747" cy="186821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FD1A75A-E331-4F26-8B7F-15F61084E11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1" b="11432"/>
          <a:stretch/>
        </p:blipFill>
        <p:spPr>
          <a:xfrm>
            <a:off x="3477714" y="1366731"/>
            <a:ext cx="2720838" cy="1865088"/>
          </a:xfrm>
          <a:prstGeom prst="rect">
            <a:avLst/>
          </a:prstGeom>
        </p:spPr>
      </p:pic>
      <p:sp>
        <p:nvSpPr>
          <p:cNvPr id="23" name="오른쪽 화살표 8">
            <a:extLst>
              <a:ext uri="{FF2B5EF4-FFF2-40B4-BE49-F238E27FC236}">
                <a16:creationId xmlns:a16="http://schemas.microsoft.com/office/drawing/2014/main" id="{9BF684DA-EA2D-401C-ACE5-2F5729EB23C9}"/>
              </a:ext>
            </a:extLst>
          </p:cNvPr>
          <p:cNvSpPr/>
          <p:nvPr/>
        </p:nvSpPr>
        <p:spPr>
          <a:xfrm>
            <a:off x="2899160" y="2205262"/>
            <a:ext cx="728966" cy="208341"/>
          </a:xfrm>
          <a:prstGeom prst="rightArrow">
            <a:avLst>
              <a:gd name="adj1" fmla="val 50000"/>
              <a:gd name="adj2" fmla="val 10630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36138E7-956F-4D2D-AFDD-488346DF1E59}"/>
              </a:ext>
            </a:extLst>
          </p:cNvPr>
          <p:cNvSpPr/>
          <p:nvPr/>
        </p:nvSpPr>
        <p:spPr>
          <a:xfrm>
            <a:off x="2955743" y="204115"/>
            <a:ext cx="3764780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몬스터 정화 방법     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31D872-AF93-4D71-BEAA-235146DBCD06}"/>
              </a:ext>
            </a:extLst>
          </p:cNvPr>
          <p:cNvSpPr txBox="1"/>
          <p:nvPr/>
        </p:nvSpPr>
        <p:spPr>
          <a:xfrm>
            <a:off x="2463226" y="3246997"/>
            <a:ext cx="737455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공격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DF3B91-6455-45B4-88B3-86320B898EED}"/>
              </a:ext>
            </a:extLst>
          </p:cNvPr>
          <p:cNvSpPr txBox="1"/>
          <p:nvPr/>
        </p:nvSpPr>
        <p:spPr>
          <a:xfrm>
            <a:off x="5436362" y="3215400"/>
            <a:ext cx="762190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정화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33C48F-6D35-4422-BA6D-C47E9CE357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249" t="15234"/>
          <a:stretch/>
        </p:blipFill>
        <p:spPr>
          <a:xfrm>
            <a:off x="6396912" y="1385064"/>
            <a:ext cx="2541853" cy="1857778"/>
          </a:xfrm>
          <a:prstGeom prst="rect">
            <a:avLst/>
          </a:prstGeom>
        </p:spPr>
      </p:pic>
      <p:sp>
        <p:nvSpPr>
          <p:cNvPr id="28" name="오른쪽 화살표 8">
            <a:extLst>
              <a:ext uri="{FF2B5EF4-FFF2-40B4-BE49-F238E27FC236}">
                <a16:creationId xmlns:a16="http://schemas.microsoft.com/office/drawing/2014/main" id="{51B81948-617B-495A-B30C-8D6342CB4D6A}"/>
              </a:ext>
            </a:extLst>
          </p:cNvPr>
          <p:cNvSpPr/>
          <p:nvPr/>
        </p:nvSpPr>
        <p:spPr>
          <a:xfrm>
            <a:off x="5988785" y="2201605"/>
            <a:ext cx="728966" cy="208341"/>
          </a:xfrm>
          <a:prstGeom prst="rightArrow">
            <a:avLst>
              <a:gd name="adj1" fmla="val 50000"/>
              <a:gd name="adj2" fmla="val 10630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70E7BE-0AD0-4401-A975-713742624872}"/>
              </a:ext>
            </a:extLst>
          </p:cNvPr>
          <p:cNvSpPr txBox="1"/>
          <p:nvPr/>
        </p:nvSpPr>
        <p:spPr>
          <a:xfrm>
            <a:off x="7934963" y="3246997"/>
            <a:ext cx="1039524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정화 후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164EE7D-2DD2-458F-A6AA-321454A6B317}"/>
              </a:ext>
            </a:extLst>
          </p:cNvPr>
          <p:cNvSpPr/>
          <p:nvPr/>
        </p:nvSpPr>
        <p:spPr>
          <a:xfrm>
            <a:off x="683568" y="3921929"/>
            <a:ext cx="7559601" cy="223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solidFill>
                  <a:srgbClr val="FFFF00"/>
                </a:solidFill>
                <a:latin typeface="+mj-ea"/>
                <a:ea typeface="+mj-ea"/>
              </a:rPr>
              <a:t>정화 </a:t>
            </a:r>
            <a:endParaRPr lang="en-US" altLang="ko-KR" sz="3200" b="1">
              <a:solidFill>
                <a:srgbClr val="FFFF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체력이 </a:t>
            </a:r>
            <a:r>
              <a:rPr lang="en-US" altLang="ko-KR" sz="2000">
                <a:solidFill>
                  <a:schemeClr val="bg1"/>
                </a:solidFill>
                <a:latin typeface="+mj-ea"/>
                <a:ea typeface="+mj-ea"/>
              </a:rPr>
              <a:t>0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이 되어 기절한</a:t>
            </a:r>
            <a:r>
              <a:rPr lang="en-US" altLang="ko-KR" sz="200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몬스터를 </a:t>
            </a:r>
            <a:endParaRPr lang="en-US" altLang="ko-KR" sz="200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원래 모습으로 되돌려 줌</a:t>
            </a:r>
            <a:r>
              <a:rPr lang="en-US" altLang="ko-KR" sz="2000">
                <a:solidFill>
                  <a:schemeClr val="bg1"/>
                </a:solidFill>
                <a:latin typeface="+mj-ea"/>
                <a:ea typeface="+mj-ea"/>
                <a:sym typeface="Wingdings" panose="05000000000000000000" pitchFamily="2" charset="2"/>
              </a:rPr>
              <a:t>.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 </a:t>
            </a:r>
            <a:endParaRPr lang="en-US" altLang="ko-KR" sz="200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schemeClr val="bg1"/>
                </a:solidFill>
                <a:latin typeface="+mj-ea"/>
                <a:ea typeface="+mj-ea"/>
              </a:rPr>
              <a:t>-&gt; </a:t>
            </a:r>
            <a:r>
              <a:rPr lang="ko-KR" altLang="en-US" sz="2400">
                <a:solidFill>
                  <a:schemeClr val="bg1"/>
                </a:solidFill>
                <a:latin typeface="+mj-ea"/>
                <a:ea typeface="+mj-ea"/>
              </a:rPr>
              <a:t>다음 스테이지로 갈수 있는 길이 열림</a:t>
            </a:r>
            <a:r>
              <a:rPr lang="en-US" altLang="ko-KR" sz="2400"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646040" y="1510883"/>
            <a:ext cx="288032" cy="157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67544" y="1510883"/>
            <a:ext cx="432048" cy="157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0B64624-A008-494A-AD51-13999B1FED4B}"/>
              </a:ext>
            </a:extLst>
          </p:cNvPr>
          <p:cNvSpPr/>
          <p:nvPr/>
        </p:nvSpPr>
        <p:spPr>
          <a:xfrm>
            <a:off x="7956376" y="6199209"/>
            <a:ext cx="1187624" cy="4131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50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241744" y="-34906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</a:t>
            </a:r>
            <a:r>
              <a:rPr lang="en-US" altLang="ko-KR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UI 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C5FF07-3DAF-437F-9290-E15A3D64A656}"/>
              </a:ext>
            </a:extLst>
          </p:cNvPr>
          <p:cNvGrpSpPr/>
          <p:nvPr/>
        </p:nvGrpSpPr>
        <p:grpSpPr>
          <a:xfrm>
            <a:off x="323528" y="1772816"/>
            <a:ext cx="6156684" cy="4032448"/>
            <a:chOff x="1007604" y="1196752"/>
            <a:chExt cx="6984776" cy="473243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83FD686-A83C-4570-9B28-8A99AB5CA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604" y="1196752"/>
              <a:ext cx="6984776" cy="4732430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D260C92-89B6-493A-8C28-A558795C0ACA}"/>
                </a:ext>
              </a:extLst>
            </p:cNvPr>
            <p:cNvSpPr/>
            <p:nvPr/>
          </p:nvSpPr>
          <p:spPr>
            <a:xfrm>
              <a:off x="1250588" y="1398266"/>
              <a:ext cx="1898930" cy="20833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더하기 기호 10">
              <a:extLst>
                <a:ext uri="{FF2B5EF4-FFF2-40B4-BE49-F238E27FC236}">
                  <a16:creationId xmlns:a16="http://schemas.microsoft.com/office/drawing/2014/main" id="{225EA6A4-B324-453F-A8FD-225187984854}"/>
                </a:ext>
              </a:extLst>
            </p:cNvPr>
            <p:cNvSpPr/>
            <p:nvPr/>
          </p:nvSpPr>
          <p:spPr>
            <a:xfrm>
              <a:off x="7254902" y="2297765"/>
              <a:ext cx="614898" cy="655516"/>
            </a:xfrm>
            <a:prstGeom prst="mathPlu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pic>
          <p:nvPicPr>
            <p:cNvPr id="30" name="그림 29" descr="빨간색이(가) 표시된 사진&#10;&#10;자동 생성된 설명">
              <a:extLst>
                <a:ext uri="{FF2B5EF4-FFF2-40B4-BE49-F238E27FC236}">
                  <a16:creationId xmlns:a16="http://schemas.microsoft.com/office/drawing/2014/main" id="{2F58AFEE-F222-494E-AAD3-BCFE1B2768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87" t="50753" r="7948" b="16864"/>
            <a:stretch/>
          </p:blipFill>
          <p:spPr>
            <a:xfrm>
              <a:off x="7164288" y="3098501"/>
              <a:ext cx="705512" cy="478330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4037C7E-85A8-4E4A-9972-273D48E55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5393" y="3722051"/>
              <a:ext cx="493793" cy="493793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9603AC7-9FE2-4239-99AA-D38F55541010}"/>
                </a:ext>
              </a:extLst>
            </p:cNvPr>
            <p:cNvSpPr/>
            <p:nvPr/>
          </p:nvSpPr>
          <p:spPr>
            <a:xfrm>
              <a:off x="1250588" y="1398265"/>
              <a:ext cx="1163176" cy="20833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570591C-03E8-4662-B1C2-68A8FF95B6C9}"/>
                </a:ext>
              </a:extLst>
            </p:cNvPr>
            <p:cNvSpPr txBox="1"/>
            <p:nvPr/>
          </p:nvSpPr>
          <p:spPr>
            <a:xfrm>
              <a:off x="7581820" y="2625523"/>
              <a:ext cx="295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>
                  <a:solidFill>
                    <a:srgbClr val="FFFF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endParaRPr lang="ko-KR" altLang="en-US" sz="20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7C689E-5651-4D66-AEEF-46BFA191D5B5}"/>
                </a:ext>
              </a:extLst>
            </p:cNvPr>
            <p:cNvSpPr txBox="1"/>
            <p:nvPr/>
          </p:nvSpPr>
          <p:spPr>
            <a:xfrm>
              <a:off x="7590138" y="3921862"/>
              <a:ext cx="295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>
                  <a:solidFill>
                    <a:srgbClr val="FFFF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</a:t>
              </a:r>
              <a:endParaRPr lang="ko-KR" altLang="en-US" sz="20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10463D5-AD1C-4031-9EEA-261F19211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096" y="4581128"/>
              <a:ext cx="1338671" cy="125135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FE2BAA5-9F3E-4DAE-8F98-454D4F17CF69}"/>
                </a:ext>
              </a:extLst>
            </p:cNvPr>
            <p:cNvSpPr txBox="1"/>
            <p:nvPr/>
          </p:nvSpPr>
          <p:spPr>
            <a:xfrm>
              <a:off x="1250588" y="1582711"/>
              <a:ext cx="12420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>
                  <a:ln w="19050">
                    <a:solidFill>
                      <a:schemeClr val="bg1"/>
                    </a:solidFill>
                  </a:ln>
                  <a:solidFill>
                    <a:schemeClr val="accent5">
                      <a:lumMod val="60000"/>
                      <a:lumOff val="4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30</a:t>
              </a:r>
              <a:endParaRPr lang="ko-KR" altLang="en-US" sz="3200" b="1">
                <a:ln w="19050">
                  <a:solidFill>
                    <a:schemeClr val="bg1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F573ACE-B8BA-41BB-8476-D726EF4793A1}"/>
              </a:ext>
            </a:extLst>
          </p:cNvPr>
          <p:cNvCxnSpPr>
            <a:cxnSpLocks/>
          </p:cNvCxnSpPr>
          <p:nvPr/>
        </p:nvCxnSpPr>
        <p:spPr>
          <a:xfrm flipV="1">
            <a:off x="1374604" y="1628800"/>
            <a:ext cx="0" cy="3063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38524B9-7ED1-4BC4-A156-B8A8EE033346}"/>
              </a:ext>
            </a:extLst>
          </p:cNvPr>
          <p:cNvSpPr txBox="1"/>
          <p:nvPr/>
        </p:nvSpPr>
        <p:spPr>
          <a:xfrm>
            <a:off x="418351" y="1278914"/>
            <a:ext cx="1912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Player HP</a:t>
            </a:r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93EF035-B884-4CC4-BBF7-3CF5395C5F0D}"/>
              </a:ext>
            </a:extLst>
          </p:cNvPr>
          <p:cNvCxnSpPr>
            <a:cxnSpLocks/>
          </p:cNvCxnSpPr>
          <p:nvPr/>
        </p:nvCxnSpPr>
        <p:spPr>
          <a:xfrm flipH="1">
            <a:off x="4052447" y="1628800"/>
            <a:ext cx="3921" cy="15189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5C2E5E5-6771-4004-BB21-DA2DE691B0D3}"/>
              </a:ext>
            </a:extLst>
          </p:cNvPr>
          <p:cNvSpPr txBox="1"/>
          <p:nvPr/>
        </p:nvSpPr>
        <p:spPr>
          <a:xfrm>
            <a:off x="3096193" y="1245094"/>
            <a:ext cx="1912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Monster HP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7292D06-B4B4-4E21-AA1B-B17B10E7056E}"/>
              </a:ext>
            </a:extLst>
          </p:cNvPr>
          <p:cNvSpPr/>
          <p:nvPr/>
        </p:nvSpPr>
        <p:spPr>
          <a:xfrm>
            <a:off x="3385835" y="3075337"/>
            <a:ext cx="1333222" cy="141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5F9DC7A-92CD-4707-AC73-B8D33F7D3C50}"/>
              </a:ext>
            </a:extLst>
          </p:cNvPr>
          <p:cNvSpPr/>
          <p:nvPr/>
        </p:nvSpPr>
        <p:spPr>
          <a:xfrm>
            <a:off x="3385834" y="3075335"/>
            <a:ext cx="816656" cy="141401"/>
          </a:xfrm>
          <a:prstGeom prst="rect">
            <a:avLst/>
          </a:prstGeom>
          <a:gradFill flip="none" rotWithShape="1">
            <a:gsLst>
              <a:gs pos="44000">
                <a:srgbClr val="941E1D"/>
              </a:gs>
              <a:gs pos="36000">
                <a:srgbClr val="5F2D2B"/>
              </a:gs>
              <a:gs pos="0">
                <a:srgbClr val="293B39"/>
              </a:gs>
              <a:gs pos="100000">
                <a:srgbClr val="FF0000"/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CFA211F-DE98-46D1-AB0A-E90974704FAD}"/>
              </a:ext>
            </a:extLst>
          </p:cNvPr>
          <p:cNvCxnSpPr>
            <a:cxnSpLocks/>
            <a:stCxn id="55" idx="0"/>
            <a:endCxn id="55" idx="2"/>
          </p:cNvCxnSpPr>
          <p:nvPr/>
        </p:nvCxnSpPr>
        <p:spPr>
          <a:xfrm>
            <a:off x="3794162" y="3075335"/>
            <a:ext cx="0" cy="141401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D7A5FBFE-73F8-4E3C-9A85-3855BF1EAC28}"/>
              </a:ext>
            </a:extLst>
          </p:cNvPr>
          <p:cNvSpPr/>
          <p:nvPr/>
        </p:nvSpPr>
        <p:spPr>
          <a:xfrm>
            <a:off x="3096193" y="4509120"/>
            <a:ext cx="1912506" cy="265984"/>
          </a:xfrm>
          <a:prstGeom prst="ellipse">
            <a:avLst/>
          </a:prstGeom>
          <a:solidFill>
            <a:schemeClr val="tx1">
              <a:lumMod val="95000"/>
              <a:lumOff val="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55357262-B9DA-4596-8154-C2DEFFBF2B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174" b="96458" l="3125" r="93015">
                        <a14:foregroundMark x1="13051" y1="46866" x2="3125" y2="37330"/>
                        <a14:foregroundMark x1="69118" y1="87738" x2="70588" y2="96730"/>
                        <a14:foregroundMark x1="88419" y1="26975" x2="91307" y2="41307"/>
                        <a14:foregroundMark x1="92723" y1="43313" x2="92931" y2="30532"/>
                        <a14:foregroundMark x1="92702" y1="44603" x2="92710" y2="44096"/>
                        <a14:foregroundMark x1="91680" y1="26396" x2="90257" y2="27520"/>
                        <a14:foregroundMark x1="74265" y1="8174" x2="80515" y2="12534"/>
                        <a14:backgroundMark x1="92096" y1="46322" x2="92096" y2="48501"/>
                        <a14:backgroundMark x1="92647" y1="47139" x2="94301" y2="48501"/>
                        <a14:backgroundMark x1="92096" y1="45504" x2="92463" y2="44959"/>
                        <a14:backgroundMark x1="93382" y1="46322" x2="90625" y2="45777"/>
                        <a14:backgroundMark x1="92647" y1="26975" x2="95221" y2="24796"/>
                        <a14:backgroundMark x1="93015" y1="25613" x2="91728" y2="23706"/>
                        <a14:backgroundMark x1="93015" y1="23706" x2="93015" y2="23706"/>
                        <a14:backgroundMark x1="93015" y1="24796" x2="90993" y2="247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6193" y="3302905"/>
            <a:ext cx="2153515" cy="145283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D6C63B1-79DC-4E16-A724-6F1C6F358247}"/>
              </a:ext>
            </a:extLst>
          </p:cNvPr>
          <p:cNvSpPr txBox="1"/>
          <p:nvPr/>
        </p:nvSpPr>
        <p:spPr>
          <a:xfrm>
            <a:off x="1226734" y="2216907"/>
            <a:ext cx="88584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방사능 </a:t>
            </a:r>
            <a:endParaRPr lang="en-US" altLang="ko-KR" b="1"/>
          </a:p>
          <a:p>
            <a:pPr algn="ctr"/>
            <a:r>
              <a:rPr lang="ko-KR" altLang="en-US" b="1"/>
              <a:t>수치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1BC8E84-75ED-41E9-8F9E-6EC781C6930F}"/>
              </a:ext>
            </a:extLst>
          </p:cNvPr>
          <p:cNvSpPr txBox="1"/>
          <p:nvPr/>
        </p:nvSpPr>
        <p:spPr>
          <a:xfrm>
            <a:off x="744683" y="1347045"/>
            <a:ext cx="1259841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Player HP</a:t>
            </a:r>
            <a:endParaRPr lang="ko-KR" altLang="en-US" b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8957705-5FD3-4FA6-874A-5C7F649F04F7}"/>
              </a:ext>
            </a:extLst>
          </p:cNvPr>
          <p:cNvSpPr txBox="1"/>
          <p:nvPr/>
        </p:nvSpPr>
        <p:spPr>
          <a:xfrm>
            <a:off x="3274880" y="1324289"/>
            <a:ext cx="155513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Monster HP</a:t>
            </a:r>
            <a:endParaRPr lang="ko-KR" altLang="en-US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DF10CF-5878-4D53-8BAA-AAE13EABC748}"/>
              </a:ext>
            </a:extLst>
          </p:cNvPr>
          <p:cNvSpPr txBox="1"/>
          <p:nvPr/>
        </p:nvSpPr>
        <p:spPr>
          <a:xfrm>
            <a:off x="619641" y="5394734"/>
            <a:ext cx="884653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미니맵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A169A5-CBB4-4825-A94C-96254F5D84FA}"/>
              </a:ext>
            </a:extLst>
          </p:cNvPr>
          <p:cNvSpPr txBox="1"/>
          <p:nvPr/>
        </p:nvSpPr>
        <p:spPr>
          <a:xfrm>
            <a:off x="5705767" y="2029210"/>
            <a:ext cx="88465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보유 아이템</a:t>
            </a:r>
          </a:p>
        </p:txBody>
      </p:sp>
      <p:sp>
        <p:nvSpPr>
          <p:cNvPr id="45" name="더하기 기호 44">
            <a:extLst>
              <a:ext uri="{FF2B5EF4-FFF2-40B4-BE49-F238E27FC236}">
                <a16:creationId xmlns:a16="http://schemas.microsoft.com/office/drawing/2014/main" id="{4063DC4E-A9C6-4891-AEFC-7C0A0CFBA0C7}"/>
              </a:ext>
            </a:extLst>
          </p:cNvPr>
          <p:cNvSpPr/>
          <p:nvPr/>
        </p:nvSpPr>
        <p:spPr>
          <a:xfrm>
            <a:off x="7505380" y="1379776"/>
            <a:ext cx="1052623" cy="1029326"/>
          </a:xfrm>
          <a:prstGeom prst="mathPlus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103F3C-1A4B-4F85-93E5-B92701F0B830}"/>
              </a:ext>
            </a:extLst>
          </p:cNvPr>
          <p:cNvSpPr txBox="1"/>
          <p:nvPr/>
        </p:nvSpPr>
        <p:spPr>
          <a:xfrm>
            <a:off x="7296848" y="2401735"/>
            <a:ext cx="1572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체력 회복 키트</a:t>
            </a:r>
          </a:p>
        </p:txBody>
      </p:sp>
      <p:pic>
        <p:nvPicPr>
          <p:cNvPr id="48" name="그림 47" descr="빨간색이(가) 표시된 사진&#10;&#10;자동 생성된 설명">
            <a:extLst>
              <a:ext uri="{FF2B5EF4-FFF2-40B4-BE49-F238E27FC236}">
                <a16:creationId xmlns:a16="http://schemas.microsoft.com/office/drawing/2014/main" id="{21335C70-A709-46ED-BC1D-48F4EB7117A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7" t="50753" r="7948" b="16864"/>
          <a:stretch/>
        </p:blipFill>
        <p:spPr>
          <a:xfrm>
            <a:off x="7415460" y="3006580"/>
            <a:ext cx="1334920" cy="90506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EB7DAD96-7DA8-42D4-B779-3B4025EAA74F}"/>
              </a:ext>
            </a:extLst>
          </p:cNvPr>
          <p:cNvSpPr txBox="1"/>
          <p:nvPr/>
        </p:nvSpPr>
        <p:spPr>
          <a:xfrm>
            <a:off x="7388798" y="3769910"/>
            <a:ext cx="1307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err="1">
                <a:solidFill>
                  <a:schemeClr val="bg1"/>
                </a:solidFill>
              </a:rPr>
              <a:t>그린존</a:t>
            </a:r>
            <a:r>
              <a:rPr lang="ko-KR" altLang="en-US" sz="1600" b="1">
                <a:solidFill>
                  <a:schemeClr val="bg1"/>
                </a:solidFill>
              </a:rPr>
              <a:t> 알약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5F8E7E9D-F214-41A0-9F08-5A94382A3FA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681" y="4345349"/>
            <a:ext cx="1095248" cy="1095248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A6D7272-FEF5-45D4-B40A-216AE15703FF}"/>
              </a:ext>
            </a:extLst>
          </p:cNvPr>
          <p:cNvSpPr txBox="1"/>
          <p:nvPr/>
        </p:nvSpPr>
        <p:spPr>
          <a:xfrm>
            <a:off x="7570529" y="5479239"/>
            <a:ext cx="1307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손전등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26D3611-0765-4B04-8EE4-2A5C7B4CE68F}"/>
              </a:ext>
            </a:extLst>
          </p:cNvPr>
          <p:cNvCxnSpPr/>
          <p:nvPr/>
        </p:nvCxnSpPr>
        <p:spPr>
          <a:xfrm>
            <a:off x="6876256" y="1614426"/>
            <a:ext cx="0" cy="43348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217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2736305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몬스터 소개 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D5C07F-CB97-4046-BE47-39B84E7BB581}"/>
              </a:ext>
            </a:extLst>
          </p:cNvPr>
          <p:cNvSpPr txBox="1"/>
          <p:nvPr/>
        </p:nvSpPr>
        <p:spPr>
          <a:xfrm>
            <a:off x="4195209" y="195727"/>
            <a:ext cx="4948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solidFill>
                  <a:schemeClr val="bg1"/>
                </a:solidFill>
              </a:rPr>
              <a:t>지형 특징에 따라 몬스터가 출현</a:t>
            </a:r>
            <a:r>
              <a:rPr lang="en-US" altLang="ko-KR" sz="2400" b="1">
                <a:solidFill>
                  <a:schemeClr val="bg1"/>
                </a:solidFill>
              </a:rPr>
              <a:t> </a:t>
            </a:r>
            <a:r>
              <a:rPr lang="ko-KR" altLang="en-US" sz="2400" b="1">
                <a:solidFill>
                  <a:schemeClr val="bg1"/>
                </a:solidFill>
              </a:rPr>
              <a:t> 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93B160-6F10-42B2-9853-BBD0D2154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75" y="1327022"/>
            <a:ext cx="3441174" cy="2163790"/>
          </a:xfrm>
          <a:prstGeom prst="rect">
            <a:avLst/>
          </a:prstGeom>
        </p:spPr>
      </p:pic>
      <p:pic>
        <p:nvPicPr>
          <p:cNvPr id="11" name="그림 10" descr="포유류, 동물, 고양이, 잔디이(가) 표시된 사진&#10;&#10;자동 생성된 설명">
            <a:extLst>
              <a:ext uri="{FF2B5EF4-FFF2-40B4-BE49-F238E27FC236}">
                <a16:creationId xmlns:a16="http://schemas.microsoft.com/office/drawing/2014/main" id="{34E04F80-2F78-4896-94F9-6424D2D42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474" y="1354419"/>
            <a:ext cx="3441174" cy="2145282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9DE2B0D1-E482-4A6C-AA03-50B94AFC8463}"/>
              </a:ext>
            </a:extLst>
          </p:cNvPr>
          <p:cNvSpPr/>
          <p:nvPr/>
        </p:nvSpPr>
        <p:spPr>
          <a:xfrm>
            <a:off x="4826587" y="1369330"/>
            <a:ext cx="710896" cy="678065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421A20-4371-47C6-8F84-ECBF7FF9A122}"/>
              </a:ext>
            </a:extLst>
          </p:cNvPr>
          <p:cNvSpPr txBox="1"/>
          <p:nvPr/>
        </p:nvSpPr>
        <p:spPr>
          <a:xfrm>
            <a:off x="4940104" y="1339509"/>
            <a:ext cx="632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/>
              <a:t>5</a:t>
            </a:r>
            <a:r>
              <a:rPr lang="en-US" altLang="ko-KR" sz="3200" b="1">
                <a:highlight>
                  <a:srgbClr val="FF00FF"/>
                </a:highlight>
              </a:rPr>
              <a:t>  </a:t>
            </a:r>
            <a:endParaRPr lang="ko-KR" altLang="en-US" sz="3200" b="1">
              <a:highlight>
                <a:srgbClr val="FF00FF"/>
              </a:highlight>
            </a:endParaRPr>
          </a:p>
        </p:txBody>
      </p:sp>
      <p:pic>
        <p:nvPicPr>
          <p:cNvPr id="18" name="Picture 2" descr="방사능 동물에 대한 이미지 검색결과">
            <a:hlinkClick r:id="rId4"/>
            <a:extLst>
              <a:ext uri="{FF2B5EF4-FFF2-40B4-BE49-F238E27FC236}">
                <a16:creationId xmlns:a16="http://schemas.microsoft.com/office/drawing/2014/main" id="{1E1368CA-6610-49FF-84F8-804534BD8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938" y="4084304"/>
            <a:ext cx="3326516" cy="223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B83DEA3-9CD4-44BF-A469-46DA2117B7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183" y="4099364"/>
            <a:ext cx="3326516" cy="2221847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8FFF60DB-022C-42C8-B4BD-D3F8155860CE}"/>
              </a:ext>
            </a:extLst>
          </p:cNvPr>
          <p:cNvSpPr/>
          <p:nvPr/>
        </p:nvSpPr>
        <p:spPr>
          <a:xfrm>
            <a:off x="4885582" y="4114275"/>
            <a:ext cx="710896" cy="678065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FFE445-582B-4319-8C4F-CB349D16E69E}"/>
              </a:ext>
            </a:extLst>
          </p:cNvPr>
          <p:cNvSpPr txBox="1"/>
          <p:nvPr/>
        </p:nvSpPr>
        <p:spPr>
          <a:xfrm>
            <a:off x="5004048" y="4114275"/>
            <a:ext cx="710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/>
              <a:t>7</a:t>
            </a:r>
            <a:r>
              <a:rPr lang="en-US" altLang="ko-KR" sz="3200" b="1">
                <a:highlight>
                  <a:srgbClr val="FF00FF"/>
                </a:highlight>
              </a:rPr>
              <a:t>  </a:t>
            </a:r>
            <a:endParaRPr lang="ko-KR" altLang="en-US" sz="3200" b="1">
              <a:highlight>
                <a:srgbClr val="FF00FF"/>
              </a:highlight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FA6A786-03C3-4C8E-91EB-B945C1B0DA82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4115749" y="2408917"/>
            <a:ext cx="673725" cy="18143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EC86B3F-2E7F-4AEC-AEDA-E975A28D9DEA}"/>
              </a:ext>
            </a:extLst>
          </p:cNvPr>
          <p:cNvCxnSpPr>
            <a:cxnSpLocks/>
            <a:stCxn id="20" idx="3"/>
            <a:endCxn id="18" idx="1"/>
          </p:cNvCxnSpPr>
          <p:nvPr/>
        </p:nvCxnSpPr>
        <p:spPr>
          <a:xfrm flipV="1">
            <a:off x="4013699" y="5202758"/>
            <a:ext cx="838239" cy="753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990D989-4D9F-4688-BB17-E119B517F63C}"/>
              </a:ext>
            </a:extLst>
          </p:cNvPr>
          <p:cNvSpPr/>
          <p:nvPr/>
        </p:nvSpPr>
        <p:spPr>
          <a:xfrm>
            <a:off x="7956376" y="6199209"/>
            <a:ext cx="1187624" cy="4131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18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실외, 어두운, 서있는, 대형이(가) 표시된 사진&#10;&#10;자동 생성된 설명">
            <a:extLst>
              <a:ext uri="{FF2B5EF4-FFF2-40B4-BE49-F238E27FC236}">
                <a16:creationId xmlns:a16="http://schemas.microsoft.com/office/drawing/2014/main" id="{5758C641-8697-4EF1-A128-331BD3D3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1" t="20400" r="19227" b="18929"/>
          <a:stretch/>
        </p:blipFill>
        <p:spPr>
          <a:xfrm>
            <a:off x="532538" y="1357264"/>
            <a:ext cx="3497031" cy="2273694"/>
          </a:xfrm>
          <a:prstGeom prst="rect">
            <a:avLst/>
          </a:prstGeom>
        </p:spPr>
      </p:pic>
      <p:pic>
        <p:nvPicPr>
          <p:cNvPr id="24" name="그림 23" descr="개, 그리기이(가) 표시된 사진&#10;&#10;자동 생성된 설명">
            <a:extLst>
              <a:ext uri="{FF2B5EF4-FFF2-40B4-BE49-F238E27FC236}">
                <a16:creationId xmlns:a16="http://schemas.microsoft.com/office/drawing/2014/main" id="{BB633FB6-F6D0-42E7-834A-250366147F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14" r="825" b="12278"/>
          <a:stretch/>
        </p:blipFill>
        <p:spPr>
          <a:xfrm>
            <a:off x="4932040" y="1340768"/>
            <a:ext cx="3314559" cy="2238107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3DDF44A-8A37-461D-AFD1-352BFB578DD6}"/>
              </a:ext>
            </a:extLst>
          </p:cNvPr>
          <p:cNvSpPr/>
          <p:nvPr/>
        </p:nvSpPr>
        <p:spPr>
          <a:xfrm>
            <a:off x="179512" y="13370"/>
            <a:ext cx="2736305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몬스터 소개 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1CC853-E801-45C6-8E73-FD7D172C8AC7}"/>
              </a:ext>
            </a:extLst>
          </p:cNvPr>
          <p:cNvSpPr txBox="1"/>
          <p:nvPr/>
        </p:nvSpPr>
        <p:spPr>
          <a:xfrm>
            <a:off x="4195209" y="195727"/>
            <a:ext cx="4948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solidFill>
                  <a:schemeClr val="bg1"/>
                </a:solidFill>
              </a:rPr>
              <a:t>지형 특징에 따라 몬스터가 출현</a:t>
            </a:r>
            <a:r>
              <a:rPr lang="en-US" altLang="ko-KR" sz="2400" b="1">
                <a:solidFill>
                  <a:schemeClr val="bg1"/>
                </a:solidFill>
              </a:rPr>
              <a:t> </a:t>
            </a:r>
            <a:r>
              <a:rPr lang="ko-KR" altLang="en-US" sz="2400" b="1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78A7FAB-69B4-4ED9-89C3-50EEC386B6A3}"/>
              </a:ext>
            </a:extLst>
          </p:cNvPr>
          <p:cNvSpPr/>
          <p:nvPr/>
        </p:nvSpPr>
        <p:spPr>
          <a:xfrm>
            <a:off x="4945696" y="1357248"/>
            <a:ext cx="710896" cy="678065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1D9A44-4FB3-465D-85A4-11FAD93B2CD4}"/>
              </a:ext>
            </a:extLst>
          </p:cNvPr>
          <p:cNvSpPr txBox="1"/>
          <p:nvPr/>
        </p:nvSpPr>
        <p:spPr>
          <a:xfrm>
            <a:off x="5069709" y="1370988"/>
            <a:ext cx="509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/>
              <a:t>8</a:t>
            </a:r>
            <a:endParaRPr lang="ko-KR" altLang="en-US" sz="3200" b="1">
              <a:highlight>
                <a:srgbClr val="FF00FF"/>
              </a:highlight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AD5A8D2-23E1-437C-B085-604CC9DC2A33}"/>
              </a:ext>
            </a:extLst>
          </p:cNvPr>
          <p:cNvCxnSpPr>
            <a:cxnSpLocks/>
            <a:stCxn id="19" idx="3"/>
            <a:endCxn id="24" idx="1"/>
          </p:cNvCxnSpPr>
          <p:nvPr/>
        </p:nvCxnSpPr>
        <p:spPr>
          <a:xfrm flipV="1">
            <a:off x="4029569" y="2459822"/>
            <a:ext cx="902471" cy="34289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 descr="산, 실외, 자연, 기차이(가) 표시된 사진&#10;&#10;자동 생성된 설명">
            <a:extLst>
              <a:ext uri="{FF2B5EF4-FFF2-40B4-BE49-F238E27FC236}">
                <a16:creationId xmlns:a16="http://schemas.microsoft.com/office/drawing/2014/main" id="{051AD836-F310-4069-9705-9D403D644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02" y="4194153"/>
            <a:ext cx="3411152" cy="2237715"/>
          </a:xfrm>
          <a:prstGeom prst="rect">
            <a:avLst/>
          </a:prstGeom>
        </p:spPr>
      </p:pic>
      <p:pic>
        <p:nvPicPr>
          <p:cNvPr id="41" name="그림 40" descr="동물, 파충류, 거북이, 사람이(가) 표시된 사진&#10;&#10;자동 생성된 설명">
            <a:extLst>
              <a:ext uri="{FF2B5EF4-FFF2-40B4-BE49-F238E27FC236}">
                <a16:creationId xmlns:a16="http://schemas.microsoft.com/office/drawing/2014/main" id="{20100428-22D9-4530-8C1C-7CC5753639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5" t="-610" r="40436" b="8812"/>
          <a:stretch/>
        </p:blipFill>
        <p:spPr>
          <a:xfrm>
            <a:off x="5014527" y="4148472"/>
            <a:ext cx="3245436" cy="2279552"/>
          </a:xfrm>
          <a:prstGeom prst="rect">
            <a:avLst/>
          </a:prstGeom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D09586CC-E1BF-4476-B175-6990980B02F0}"/>
              </a:ext>
            </a:extLst>
          </p:cNvPr>
          <p:cNvSpPr/>
          <p:nvPr/>
        </p:nvSpPr>
        <p:spPr>
          <a:xfrm>
            <a:off x="5035824" y="4169391"/>
            <a:ext cx="710896" cy="678065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4C8A45-BCAA-4FA7-B8F5-0C5E0430BA21}"/>
              </a:ext>
            </a:extLst>
          </p:cNvPr>
          <p:cNvSpPr txBox="1"/>
          <p:nvPr/>
        </p:nvSpPr>
        <p:spPr>
          <a:xfrm>
            <a:off x="5009943" y="4185257"/>
            <a:ext cx="814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/>
              <a:t>10</a:t>
            </a:r>
            <a:r>
              <a:rPr lang="en-US" altLang="ko-KR" sz="3200" b="1">
                <a:highlight>
                  <a:srgbClr val="FF00FF"/>
                </a:highlight>
              </a:rPr>
              <a:t>  </a:t>
            </a:r>
            <a:endParaRPr lang="ko-KR" altLang="en-US" sz="3200" b="1">
              <a:highlight>
                <a:srgbClr val="FF00FF"/>
              </a:highlight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B6B9F5D-7B80-4BD4-8F92-67539DD530DA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 flipV="1">
            <a:off x="4050954" y="5288248"/>
            <a:ext cx="963573" cy="24763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45BD319-8315-4448-8BD0-BB856F62FEE6}"/>
              </a:ext>
            </a:extLst>
          </p:cNvPr>
          <p:cNvSpPr/>
          <p:nvPr/>
        </p:nvSpPr>
        <p:spPr>
          <a:xfrm>
            <a:off x="7956376" y="6199209"/>
            <a:ext cx="1187624" cy="4131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67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90CE49-F7FD-49D8-82A6-1AAD480FCC22}"/>
              </a:ext>
            </a:extLst>
          </p:cNvPr>
          <p:cNvSpPr txBox="1"/>
          <p:nvPr/>
        </p:nvSpPr>
        <p:spPr>
          <a:xfrm>
            <a:off x="683568" y="1256534"/>
            <a:ext cx="3888432" cy="453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세계관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2.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 게임 소개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게임 컨셉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4. 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게임 조작법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5. 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월드맵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6. 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게임특징</a:t>
            </a:r>
            <a:endParaRPr lang="en-US" altLang="ko-KR" sz="280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</a:rPr>
              <a:t>7. 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</a:rPr>
              <a:t>게임플레이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205AA0-6A81-40C4-B49A-8C3EDCF8A9B5}"/>
              </a:ext>
            </a:extLst>
          </p:cNvPr>
          <p:cNvSpPr/>
          <p:nvPr/>
        </p:nvSpPr>
        <p:spPr>
          <a:xfrm>
            <a:off x="107504" y="0"/>
            <a:ext cx="2880320" cy="890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>
                <a:solidFill>
                  <a:schemeClr val="bg1">
                    <a:lumMod val="95000"/>
                  </a:schemeClr>
                </a:solidFill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I N D E 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825C3-C486-4DF4-B951-29BFBC046B9A}"/>
              </a:ext>
            </a:extLst>
          </p:cNvPr>
          <p:cNvSpPr txBox="1"/>
          <p:nvPr/>
        </p:nvSpPr>
        <p:spPr>
          <a:xfrm>
            <a:off x="4304118" y="1286217"/>
            <a:ext cx="4811711" cy="453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</a:rPr>
              <a:t>8. 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</a:rPr>
              <a:t>게임 </a:t>
            </a: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</a:rPr>
              <a:t>UI</a:t>
            </a:r>
            <a:endParaRPr lang="en-US" altLang="ko-KR" sz="280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9. 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몬스터 소개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10. 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스테이지 디자인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11. 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작업 일정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12. 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연구 목적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13. 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타 게임과의 차별성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14. 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기술적요소</a:t>
            </a:r>
          </a:p>
        </p:txBody>
      </p:sp>
    </p:spTree>
    <p:extLst>
      <p:ext uri="{BB962C8B-B14F-4D97-AF65-F5344CB8AC3E}">
        <p14:creationId xmlns:p14="http://schemas.microsoft.com/office/powerpoint/2010/main" val="190908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672408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스테이지 디자인  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6B0CB5A0-DAC6-4F6F-A746-EA480AE6F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10579" y="2058851"/>
            <a:ext cx="5756646" cy="345638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B0103D6-60E4-41F8-B43C-4AC80091A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351" y="421494"/>
            <a:ext cx="3456386" cy="616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0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4C95CDB7-EB44-4101-A11F-1B61C266E3C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7504" y="318532"/>
          <a:ext cx="8928992" cy="1958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568">
                  <a:extLst>
                    <a:ext uri="{9D8B030D-6E8A-4147-A177-3AD203B41FA5}">
                      <a16:colId xmlns:a16="http://schemas.microsoft.com/office/drawing/2014/main" val="3859895374"/>
                    </a:ext>
                  </a:extLst>
                </a:gridCol>
                <a:gridCol w="3701896">
                  <a:extLst>
                    <a:ext uri="{9D8B030D-6E8A-4147-A177-3AD203B41FA5}">
                      <a16:colId xmlns:a16="http://schemas.microsoft.com/office/drawing/2014/main" val="2018237541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2747324090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1937099406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1196220282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3798137606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2951606154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3726512867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958112281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1950752412"/>
                    </a:ext>
                  </a:extLst>
                </a:gridCol>
              </a:tblGrid>
              <a:tr h="226799"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1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2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3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4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5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6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7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8</a:t>
                      </a:r>
                      <a:endParaRPr lang="ko-KR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2835581"/>
                  </a:ext>
                </a:extLst>
              </a:tr>
              <a:tr h="306599"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80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권</a:t>
                      </a:r>
                      <a:endParaRPr lang="en-US" altLang="ko-KR" sz="18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ko-KR" altLang="en-US" sz="180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다</a:t>
                      </a:r>
                      <a:endParaRPr lang="en-US" altLang="ko-KR" sz="18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ko-KR" altLang="en-US" sz="180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현</a:t>
                      </a:r>
                      <a:endParaRPr lang="en-US" altLang="ko-KR" sz="18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지형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플레이어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몬스터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3859791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자연물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건물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0914495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50" b="1"/>
                        <a:t>UI, </a:t>
                      </a:r>
                      <a:r>
                        <a:rPr lang="ko-KR" altLang="en-US" sz="1450" b="1"/>
                        <a:t>아이템 제작 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몬스터 리깅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애니메이션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804378"/>
                  </a:ext>
                </a:extLst>
              </a:tr>
              <a:tr h="2749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이펙트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0539284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부가적인 리소스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918551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A999496-4615-42F6-BFA8-3A3B86DB456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7507" y="2452072"/>
          <a:ext cx="8928989" cy="4145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74568">
                  <a:extLst>
                    <a:ext uri="{9D8B030D-6E8A-4147-A177-3AD203B41FA5}">
                      <a16:colId xmlns:a16="http://schemas.microsoft.com/office/drawing/2014/main" val="3859895374"/>
                    </a:ext>
                  </a:extLst>
                </a:gridCol>
                <a:gridCol w="3701893">
                  <a:extLst>
                    <a:ext uri="{9D8B030D-6E8A-4147-A177-3AD203B41FA5}">
                      <a16:colId xmlns:a16="http://schemas.microsoft.com/office/drawing/2014/main" val="2018237541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2747324090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1937099406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1196220282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3798137606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2951606154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3726512867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958112281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1950752412"/>
                    </a:ext>
                  </a:extLst>
                </a:gridCol>
              </a:tblGrid>
              <a:tr h="226799">
                <a:tc>
                  <a:txBody>
                    <a:bodyPr/>
                    <a:lstStyle/>
                    <a:p>
                      <a:pPr latinLnBrk="1"/>
                      <a:endParaRPr lang="ko-KR" altLang="en-US" sz="20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1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2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3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4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5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6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7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8</a:t>
                      </a:r>
                      <a:endParaRPr lang="ko-KR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2835581"/>
                  </a:ext>
                </a:extLst>
              </a:tr>
              <a:tr h="306599">
                <a:tc rowSpan="12">
                  <a:txBody>
                    <a:bodyPr/>
                    <a:lstStyle/>
                    <a:p>
                      <a:pPr latinLnBrk="1"/>
                      <a:r>
                        <a:rPr lang="ko-KR" altLang="en-US" sz="200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서</a:t>
                      </a:r>
                      <a:endParaRPr lang="en-US" altLang="ko-KR" sz="20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ko-KR" altLang="en-US" sz="200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채원</a:t>
                      </a:r>
                      <a:endParaRPr lang="en-US" altLang="ko-KR" sz="20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endParaRPr lang="en-US" altLang="ko-KR" sz="20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ko-KR" altLang="en-US" sz="200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성 </a:t>
                      </a:r>
                      <a:endParaRPr lang="en-US" altLang="ko-KR" sz="20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ko-KR" altLang="en-US" sz="200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선미 </a:t>
                      </a:r>
                      <a:endParaRPr lang="en-US" altLang="ko-KR" sz="20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endParaRPr lang="en-US" altLang="ko-KR" sz="20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프레임워크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3859791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테셀레이션으로 지형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0914495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오브젝트 배치 및 최적화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804378"/>
                  </a:ext>
                </a:extLst>
              </a:tr>
              <a:tr h="2749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오브젝트의 세이더 조정 및 최적화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0539284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캐릭터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몬스터 애니메이션 및 최적화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9185516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en-US" altLang="ko-KR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컨텐츠 구현 </a:t>
                      </a:r>
                      <a:r>
                        <a:rPr lang="en-US" altLang="ko-KR" sz="1450" b="1"/>
                        <a:t>(</a:t>
                      </a:r>
                      <a:r>
                        <a:rPr lang="ko-KR" altLang="en-US" sz="1450" b="1"/>
                        <a:t>그린존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방사능 수치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밤낮</a:t>
                      </a:r>
                      <a:r>
                        <a:rPr lang="en-US" altLang="ko-KR" sz="1450" b="1"/>
                        <a:t>)</a:t>
                      </a:r>
                      <a:endParaRPr lang="ko-KR" altLang="en-US" sz="145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4475221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en-US" altLang="ko-KR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50" b="1"/>
                        <a:t>UI </a:t>
                      </a:r>
                      <a:r>
                        <a:rPr lang="ko-KR" altLang="en-US" sz="1450" b="1"/>
                        <a:t>구현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미니멥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0499967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en-US" altLang="ko-KR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조명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그림자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9175815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en-US" altLang="ko-KR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충돌처리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9725274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en-US" altLang="ko-KR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디버깅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0727739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en-US" altLang="ko-KR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이펙트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1695941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en-US" altLang="ko-KR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사운드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1242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361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3D59E4-FBC7-435A-A35D-B92B457AFC06}"/>
              </a:ext>
            </a:extLst>
          </p:cNvPr>
          <p:cNvSpPr/>
          <p:nvPr/>
        </p:nvSpPr>
        <p:spPr>
          <a:xfrm>
            <a:off x="218187" y="-62231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연구목적 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9FFEB6-1F13-46B7-BA08-F02C596968F9}"/>
              </a:ext>
            </a:extLst>
          </p:cNvPr>
          <p:cNvSpPr/>
          <p:nvPr/>
        </p:nvSpPr>
        <p:spPr>
          <a:xfrm>
            <a:off x="493756" y="1705400"/>
            <a:ext cx="2483322" cy="716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GRAPHIC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0DB4FDA-B11E-4281-8E2D-6648AE9B3DC4}"/>
              </a:ext>
            </a:extLst>
          </p:cNvPr>
          <p:cNvSpPr/>
          <p:nvPr/>
        </p:nvSpPr>
        <p:spPr>
          <a:xfrm>
            <a:off x="395536" y="3933056"/>
            <a:ext cx="2483322" cy="716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CLIENT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049F20-3112-4473-8845-7AF7DC713AC5}"/>
              </a:ext>
            </a:extLst>
          </p:cNvPr>
          <p:cNvSpPr txBox="1"/>
          <p:nvPr/>
        </p:nvSpPr>
        <p:spPr>
          <a:xfrm>
            <a:off x="323528" y="4869160"/>
            <a:ext cx="75841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>
                <a:solidFill>
                  <a:schemeClr val="bg1"/>
                </a:solidFill>
              </a:rPr>
              <a:t>3</a:t>
            </a:r>
            <a:r>
              <a:rPr lang="ko-KR" altLang="en-US" sz="2400">
                <a:solidFill>
                  <a:schemeClr val="bg1"/>
                </a:solidFill>
              </a:rPr>
              <a:t>차원 그래픽스 이해와 </a:t>
            </a:r>
            <a:r>
              <a:rPr lang="en-US" altLang="ko-KR" sz="2400">
                <a:solidFill>
                  <a:schemeClr val="bg1"/>
                </a:solidFill>
              </a:rPr>
              <a:t>DirectX12</a:t>
            </a:r>
            <a:r>
              <a:rPr lang="ko-KR" altLang="en-US" sz="2400">
                <a:solidFill>
                  <a:schemeClr val="bg1"/>
                </a:solidFill>
              </a:rPr>
              <a:t>의 </a:t>
            </a:r>
            <a:endParaRPr lang="en-US" altLang="ko-KR" sz="2400">
              <a:solidFill>
                <a:schemeClr val="bg1"/>
              </a:solidFill>
            </a:endParaRPr>
          </a:p>
          <a:p>
            <a:r>
              <a:rPr lang="ko-KR" altLang="en-US" sz="2400">
                <a:solidFill>
                  <a:schemeClr val="bg1"/>
                </a:solidFill>
              </a:rPr>
              <a:t>파이프라인을 이해를 바탕으로 사실적인 </a:t>
            </a:r>
            <a:r>
              <a:rPr lang="en-US" altLang="ko-KR" sz="2400">
                <a:solidFill>
                  <a:schemeClr val="bg1"/>
                </a:solidFill>
              </a:rPr>
              <a:t>3D</a:t>
            </a:r>
            <a:r>
              <a:rPr lang="ko-KR" altLang="en-US" sz="2400">
                <a:solidFill>
                  <a:schemeClr val="bg1"/>
                </a:solidFill>
              </a:rPr>
              <a:t>게임 제작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4498BE-93A3-4A57-A34E-822F93C8AEE6}"/>
              </a:ext>
            </a:extLst>
          </p:cNvPr>
          <p:cNvSpPr/>
          <p:nvPr/>
        </p:nvSpPr>
        <p:spPr>
          <a:xfrm>
            <a:off x="187293" y="2465510"/>
            <a:ext cx="84771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</a:rPr>
              <a:t>- World Creator</a:t>
            </a:r>
            <a:r>
              <a:rPr lang="ko-KR" altLang="en-US" sz="2400">
                <a:solidFill>
                  <a:schemeClr val="bg1"/>
                </a:solidFill>
              </a:rPr>
              <a:t>를 이용한 사실적인 지형 제작 연구</a:t>
            </a:r>
          </a:p>
          <a:p>
            <a:r>
              <a:rPr lang="en-US" altLang="ko-KR" sz="2400">
                <a:solidFill>
                  <a:schemeClr val="bg1"/>
                </a:solidFill>
              </a:rPr>
              <a:t>- </a:t>
            </a:r>
            <a:r>
              <a:rPr lang="ko-KR" altLang="en-US" sz="2400">
                <a:solidFill>
                  <a:schemeClr val="bg1"/>
                </a:solidFill>
              </a:rPr>
              <a:t>PBR 렌더링으로 사실적인 모델링 구현</a:t>
            </a:r>
          </a:p>
          <a:p>
            <a:r>
              <a:rPr lang="en-US" altLang="ko-KR" sz="2400">
                <a:solidFill>
                  <a:schemeClr val="bg1"/>
                </a:solidFill>
              </a:rPr>
              <a:t>- </a:t>
            </a:r>
            <a:r>
              <a:rPr lang="ko-KR" altLang="en-US" sz="2400">
                <a:solidFill>
                  <a:schemeClr val="bg1"/>
                </a:solidFill>
              </a:rPr>
              <a:t>Ornatrix를 이용한 섬세한 털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BB7406-7448-44CB-993A-B469F31525F5}"/>
              </a:ext>
            </a:extLst>
          </p:cNvPr>
          <p:cNvSpPr/>
          <p:nvPr/>
        </p:nvSpPr>
        <p:spPr>
          <a:xfrm>
            <a:off x="187293" y="960430"/>
            <a:ext cx="8249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</a:rPr>
              <a:t>- Git</a:t>
            </a:r>
            <a:r>
              <a:rPr lang="ko-KR" altLang="en-US" sz="2400">
                <a:solidFill>
                  <a:schemeClr val="bg1"/>
                </a:solidFill>
              </a:rPr>
              <a:t>을 활용하여 협업능력을 향상</a:t>
            </a:r>
          </a:p>
        </p:txBody>
      </p:sp>
    </p:spTree>
    <p:extLst>
      <p:ext uri="{BB962C8B-B14F-4D97-AF65-F5344CB8AC3E}">
        <p14:creationId xmlns:p14="http://schemas.microsoft.com/office/powerpoint/2010/main" val="420331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3D59E4-FBC7-435A-A35D-B92B457AFC06}"/>
              </a:ext>
            </a:extLst>
          </p:cNvPr>
          <p:cNvSpPr/>
          <p:nvPr/>
        </p:nvSpPr>
        <p:spPr>
          <a:xfrm>
            <a:off x="395536" y="188640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타 게임과의 차별성 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CDE8F3-3068-4BA5-997F-DC3AFF80CDF0}"/>
              </a:ext>
            </a:extLst>
          </p:cNvPr>
          <p:cNvSpPr txBox="1"/>
          <p:nvPr/>
        </p:nvSpPr>
        <p:spPr>
          <a:xfrm>
            <a:off x="395536" y="1196752"/>
            <a:ext cx="813690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- </a:t>
            </a:r>
            <a:r>
              <a:rPr lang="ko-KR" altLang="en-US" sz="2400" dirty="0">
                <a:solidFill>
                  <a:schemeClr val="bg1"/>
                </a:solidFill>
              </a:rPr>
              <a:t>살생 없이도 </a:t>
            </a:r>
            <a:r>
              <a:rPr lang="ko-KR" altLang="en-US" sz="2400" dirty="0" err="1">
                <a:solidFill>
                  <a:schemeClr val="bg1"/>
                </a:solidFill>
              </a:rPr>
              <a:t>액션감을</a:t>
            </a:r>
            <a:r>
              <a:rPr lang="ko-KR" altLang="en-US" sz="2400" dirty="0">
                <a:solidFill>
                  <a:schemeClr val="bg1"/>
                </a:solidFill>
              </a:rPr>
              <a:t> 느낄 수 있다</a:t>
            </a:r>
            <a:r>
              <a:rPr lang="en-US" altLang="ko-KR" sz="2400" dirty="0">
                <a:solidFill>
                  <a:schemeClr val="bg1"/>
                </a:solidFill>
              </a:rPr>
              <a:t>. 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- </a:t>
            </a:r>
            <a:r>
              <a:rPr lang="ko-KR" altLang="en-US" sz="2400" dirty="0">
                <a:solidFill>
                  <a:schemeClr val="bg1"/>
                </a:solidFill>
              </a:rPr>
              <a:t>지도를 구하여 이동할 수 있는 맵 반경을 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ko-KR" altLang="en-US" sz="2400">
                <a:solidFill>
                  <a:schemeClr val="bg1"/>
                </a:solidFill>
              </a:rPr>
              <a:t>  넓혀가는 </a:t>
            </a:r>
            <a:r>
              <a:rPr lang="ko-KR" altLang="en-US" sz="2400" dirty="0">
                <a:solidFill>
                  <a:schemeClr val="bg1"/>
                </a:solidFill>
              </a:rPr>
              <a:t>탐험 </a:t>
            </a:r>
            <a:r>
              <a:rPr lang="ko-KR" altLang="en-US" sz="2400">
                <a:solidFill>
                  <a:schemeClr val="bg1"/>
                </a:solidFill>
              </a:rPr>
              <a:t>요소 제공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22D506E-6533-4DAF-B742-C4EBA75DAAB9}"/>
              </a:ext>
            </a:extLst>
          </p:cNvPr>
          <p:cNvSpPr/>
          <p:nvPr/>
        </p:nvSpPr>
        <p:spPr>
          <a:xfrm>
            <a:off x="7956376" y="6199209"/>
            <a:ext cx="1187624" cy="4131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3D59E4-FBC7-435A-A35D-B92B457AFC06}"/>
              </a:ext>
            </a:extLst>
          </p:cNvPr>
          <p:cNvSpPr/>
          <p:nvPr/>
        </p:nvSpPr>
        <p:spPr>
          <a:xfrm>
            <a:off x="395536" y="188640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타 게임과의 차별성 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CDE8F3-3068-4BA5-997F-DC3AFF80CDF0}"/>
              </a:ext>
            </a:extLst>
          </p:cNvPr>
          <p:cNvSpPr txBox="1"/>
          <p:nvPr/>
        </p:nvSpPr>
        <p:spPr>
          <a:xfrm>
            <a:off x="280526" y="4950490"/>
            <a:ext cx="81369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solidFill>
                  <a:schemeClr val="bg1"/>
                </a:solidFill>
              </a:rPr>
              <a:t>지도를 </a:t>
            </a:r>
            <a:r>
              <a:rPr lang="ko-KR" altLang="en-US" sz="2000" dirty="0">
                <a:solidFill>
                  <a:schemeClr val="bg1"/>
                </a:solidFill>
              </a:rPr>
              <a:t>구하여 이동할 수 있는 맵 반경을 </a:t>
            </a:r>
            <a:r>
              <a:rPr lang="ko-KR" altLang="en-US" sz="2000" dirty="0" smtClean="0">
                <a:solidFill>
                  <a:schemeClr val="bg1"/>
                </a:solidFill>
              </a:rPr>
              <a:t>넓혀가는 </a:t>
            </a:r>
            <a:r>
              <a:rPr lang="ko-KR" altLang="en-US" sz="2000" dirty="0">
                <a:solidFill>
                  <a:schemeClr val="bg1"/>
                </a:solidFill>
              </a:rPr>
              <a:t>탐험 요소 </a:t>
            </a:r>
            <a:r>
              <a:rPr lang="ko-KR" altLang="en-US" sz="2000" dirty="0" smtClean="0">
                <a:solidFill>
                  <a:schemeClr val="bg1"/>
                </a:solidFill>
              </a:rPr>
              <a:t>제공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solidFill>
                  <a:schemeClr val="bg1"/>
                </a:solidFill>
              </a:rPr>
              <a:t>무조건적으로 몬스터를 죽이는 것이 아닌 정화를 시킬 수 있는 상호작용 요소 제공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40" y="1225020"/>
            <a:ext cx="5871152" cy="33033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7487" y="4703315"/>
            <a:ext cx="4041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FF66FF"/>
                </a:solidFill>
                <a:latin typeface="Arial Black" panose="020B0A04020102020204" pitchFamily="34" charset="0"/>
              </a:rPr>
              <a:t>출처</a:t>
            </a:r>
            <a:r>
              <a:rPr lang="en-US" altLang="ko-KR" sz="1600" dirty="0" smtClean="0">
                <a:solidFill>
                  <a:srgbClr val="FF66FF"/>
                </a:solidFill>
                <a:latin typeface="Arial Black" panose="020B0A04020102020204" pitchFamily="34" charset="0"/>
              </a:rPr>
              <a:t>: </a:t>
            </a:r>
            <a:r>
              <a:rPr lang="ko-KR" altLang="en-US" sz="1600" dirty="0" smtClean="0">
                <a:solidFill>
                  <a:srgbClr val="FF66FF"/>
                </a:solidFill>
                <a:latin typeface="Arial Black" panose="020B0A04020102020204" pitchFamily="34" charset="0"/>
              </a:rPr>
              <a:t>네이버 블로그 </a:t>
            </a:r>
            <a:r>
              <a:rPr lang="en-US" altLang="ko-KR" sz="1600" dirty="0" smtClean="0">
                <a:solidFill>
                  <a:srgbClr val="FF66FF"/>
                </a:solidFill>
                <a:latin typeface="Arial Black" panose="020B0A04020102020204" pitchFamily="34" charset="0"/>
              </a:rPr>
              <a:t>‘</a:t>
            </a:r>
            <a:r>
              <a:rPr lang="ko-KR" altLang="en-US" sz="1600" dirty="0" err="1" smtClean="0">
                <a:solidFill>
                  <a:srgbClr val="FF66FF"/>
                </a:solidFill>
                <a:latin typeface="Arial Black" panose="020B0A04020102020204" pitchFamily="34" charset="0"/>
              </a:rPr>
              <a:t>버츄얼</a:t>
            </a:r>
            <a:r>
              <a:rPr lang="ko-KR" altLang="en-US" sz="1600" dirty="0" smtClean="0">
                <a:solidFill>
                  <a:srgbClr val="FF66FF"/>
                </a:solidFill>
                <a:latin typeface="Arial Black" panose="020B0A04020102020204" pitchFamily="34" charset="0"/>
              </a:rPr>
              <a:t> 월드</a:t>
            </a:r>
            <a:r>
              <a:rPr lang="en-US" altLang="ko-KR" sz="1600" dirty="0" smtClean="0">
                <a:solidFill>
                  <a:srgbClr val="FF66FF"/>
                </a:solidFill>
                <a:latin typeface="Arial Black" panose="020B0A04020102020204" pitchFamily="34" charset="0"/>
              </a:rPr>
              <a:t>’ </a:t>
            </a:r>
            <a:r>
              <a:rPr lang="ko-KR" altLang="en-US" sz="1600" dirty="0" smtClean="0">
                <a:solidFill>
                  <a:srgbClr val="FF66FF"/>
                </a:solidFill>
                <a:latin typeface="Arial Black" panose="020B0A04020102020204" pitchFamily="34" charset="0"/>
              </a:rPr>
              <a:t>게시물 </a:t>
            </a:r>
            <a:endParaRPr lang="ko-KR" altLang="en-US" sz="1600" dirty="0">
              <a:solidFill>
                <a:srgbClr val="FF66FF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124744"/>
            <a:ext cx="2592288" cy="1296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36706" y="4215192"/>
            <a:ext cx="364202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</a:rPr>
              <a:t>14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45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C7B330-E0C4-4F0E-90C0-259E17ECA636}"/>
              </a:ext>
            </a:extLst>
          </p:cNvPr>
          <p:cNvSpPr/>
          <p:nvPr/>
        </p:nvSpPr>
        <p:spPr>
          <a:xfrm>
            <a:off x="323528" y="735265"/>
            <a:ext cx="4464496" cy="6509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CLIENT</a:t>
            </a:r>
          </a:p>
          <a:p>
            <a:pPr>
              <a:lnSpc>
                <a:spcPct val="150000"/>
              </a:lnSpc>
            </a:pPr>
            <a:r>
              <a:rPr lang="en-US" altLang="ko-KR" sz="185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1. </a:t>
            </a:r>
            <a:r>
              <a:rPr lang="ko-KR" altLang="en-US" sz="185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캐릭터 애니메이션</a:t>
            </a:r>
            <a:endParaRPr lang="en-US" altLang="ko-KR" sz="1850" b="1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85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2</a:t>
            </a:r>
            <a:r>
              <a:rPr lang="en-US" altLang="ko-KR" sz="185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. </a:t>
            </a:r>
            <a:r>
              <a:rPr lang="ko-KR" altLang="en-US" sz="185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몬스터 정화 시 </a:t>
            </a:r>
            <a:r>
              <a:rPr lang="ko-KR" altLang="en-US" sz="185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몬스터의 모델 </a:t>
            </a:r>
            <a:r>
              <a:rPr lang="ko-KR" altLang="en-US" sz="185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변화</a:t>
            </a:r>
            <a:endParaRPr lang="en-US" altLang="ko-KR" sz="1850" b="1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85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3</a:t>
            </a:r>
            <a:r>
              <a:rPr lang="en-US" altLang="ko-KR" sz="185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. </a:t>
            </a:r>
            <a:r>
              <a:rPr lang="ko-KR" altLang="en-US" sz="185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몬스터 </a:t>
            </a:r>
            <a:r>
              <a:rPr lang="ko-KR" altLang="en-US" sz="185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행동패턴</a:t>
            </a:r>
            <a:endParaRPr lang="en-US" altLang="ko-KR" sz="1850" b="1" dirty="0" smtClean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85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4. </a:t>
            </a:r>
            <a:r>
              <a:rPr lang="ko-KR" altLang="en-US" sz="185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그림자</a:t>
            </a:r>
            <a:endParaRPr lang="en-US" altLang="ko-KR" sz="1850" b="1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85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5</a:t>
            </a:r>
            <a:r>
              <a:rPr lang="en-US" altLang="ko-KR" sz="185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. </a:t>
            </a:r>
            <a:r>
              <a:rPr lang="ko-KR" altLang="en-US" sz="185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물의 </a:t>
            </a:r>
            <a:r>
              <a:rPr lang="ko-KR" altLang="en-US" sz="185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물결 이동 </a:t>
            </a:r>
            <a:r>
              <a:rPr lang="ko-KR" altLang="en-US" sz="185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및 주변 환경 반사</a:t>
            </a:r>
            <a:endParaRPr lang="en-US" altLang="ko-KR" sz="1850" b="1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85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6. </a:t>
            </a:r>
            <a:r>
              <a:rPr lang="ko-KR" altLang="en-US" sz="185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안개 효과</a:t>
            </a:r>
            <a:endParaRPr lang="en-US" altLang="ko-KR" sz="1850" b="1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85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7. </a:t>
            </a:r>
            <a:r>
              <a:rPr lang="ko-KR" altLang="en-US" sz="185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시간의 흐름에 따른 밤</a:t>
            </a:r>
            <a:r>
              <a:rPr lang="en-US" altLang="ko-KR" sz="185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sz="185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낮의 변화</a:t>
            </a:r>
            <a:endParaRPr lang="en-US" altLang="ko-KR" sz="1850" b="1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85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8. </a:t>
            </a:r>
            <a:r>
              <a:rPr lang="ko-KR" altLang="en-US" sz="185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체력에 따른 화면 흑백 </a:t>
            </a:r>
            <a:r>
              <a:rPr lang="ko-KR" altLang="en-US" sz="185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효과</a:t>
            </a:r>
            <a:endParaRPr lang="en-US" altLang="ko-KR" sz="1850" b="1" dirty="0" smtClean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85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9</a:t>
            </a:r>
            <a:r>
              <a:rPr lang="en-US" altLang="ko-KR" sz="185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. </a:t>
            </a:r>
            <a:r>
              <a:rPr lang="ko-KR" altLang="en-US" sz="185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지형과 물 </a:t>
            </a:r>
            <a:r>
              <a:rPr lang="ko-KR" altLang="en-US" sz="1850" b="1" dirty="0" err="1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테셀레이션</a:t>
            </a:r>
            <a:r>
              <a:rPr lang="ko-KR" altLang="en-US" sz="185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 적용</a:t>
            </a:r>
            <a:endParaRPr lang="en-US" altLang="ko-KR" sz="1850" b="1" dirty="0" smtClean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85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(</a:t>
            </a:r>
            <a:r>
              <a:rPr lang="ko-KR" altLang="en-US" sz="185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카메라의 거리에 따라서 변화하는</a:t>
            </a:r>
            <a:r>
              <a:rPr lang="en-US" altLang="ko-KR" sz="185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r>
              <a:rPr lang="ko-KR" altLang="en-US" sz="1850" b="1" dirty="0" err="1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펙터</a:t>
            </a:r>
            <a:r>
              <a:rPr lang="en-US" altLang="ko-KR" sz="185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85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10. </a:t>
            </a:r>
            <a:r>
              <a:rPr lang="ko-KR" altLang="en-US" sz="1850" b="1" dirty="0" err="1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파티클</a:t>
            </a:r>
            <a:r>
              <a:rPr lang="ko-KR" altLang="en-US" sz="185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 이펙트</a:t>
            </a:r>
            <a:endParaRPr lang="en-US" altLang="ko-KR" sz="1850" b="1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85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11. </a:t>
            </a:r>
            <a:r>
              <a:rPr lang="ko-KR" altLang="en-US" sz="185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환경 매핑 </a:t>
            </a:r>
            <a:endParaRPr lang="en-US" altLang="ko-KR" sz="1850" b="1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285A60-8A9D-4959-8224-1BB6F040DCD9}"/>
              </a:ext>
            </a:extLst>
          </p:cNvPr>
          <p:cNvSpPr/>
          <p:nvPr/>
        </p:nvSpPr>
        <p:spPr>
          <a:xfrm>
            <a:off x="251520" y="-29944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 dirty="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기술적 요소</a:t>
            </a:r>
            <a:endParaRPr lang="en-US" altLang="ko-KR" sz="3300" u="sng" dirty="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C7B330-E0C4-4F0E-90C0-259E17ECA636}"/>
              </a:ext>
            </a:extLst>
          </p:cNvPr>
          <p:cNvSpPr/>
          <p:nvPr/>
        </p:nvSpPr>
        <p:spPr>
          <a:xfrm>
            <a:off x="4860032" y="735265"/>
            <a:ext cx="3960440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GRAPHIC</a:t>
            </a:r>
          </a:p>
          <a:p>
            <a:pPr>
              <a:lnSpc>
                <a:spcPct val="150000"/>
              </a:lnSpc>
            </a:pPr>
            <a:r>
              <a:rPr lang="en-US" altLang="ko-KR" sz="185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1. </a:t>
            </a:r>
            <a:r>
              <a:rPr lang="en-US" altLang="ko-KR" sz="185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PBR</a:t>
            </a:r>
            <a:r>
              <a:rPr lang="ko-KR" altLang="en-US" sz="185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에 맞는 </a:t>
            </a:r>
            <a:r>
              <a:rPr lang="ko-KR" altLang="en-US" sz="1850" b="1" dirty="0" err="1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맵소스</a:t>
            </a:r>
            <a:r>
              <a:rPr lang="ko-KR" altLang="en-US" sz="185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 제작</a:t>
            </a:r>
            <a:endParaRPr lang="en-US" altLang="ko-KR" sz="1850" b="1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85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2. </a:t>
            </a:r>
            <a:r>
              <a:rPr lang="ko-KR" altLang="en-US" sz="185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캐릭터</a:t>
            </a:r>
            <a:r>
              <a:rPr lang="en-US" altLang="ko-KR" sz="185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sz="185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몬스터</a:t>
            </a:r>
            <a:r>
              <a:rPr lang="en-US" altLang="ko-KR" sz="185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sz="185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배경 </a:t>
            </a:r>
            <a:r>
              <a:rPr lang="ko-KR" altLang="en-US" sz="185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애니메이션</a:t>
            </a:r>
            <a:endParaRPr lang="en-US" altLang="ko-KR" sz="1850" b="1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9605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DCFC97B-9EDC-4ED2-8BFC-0DD4986F3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7049" y="71917"/>
            <a:ext cx="987439" cy="9361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A2E3EF-C907-49FC-8BF5-88D38CC1D5A4}"/>
              </a:ext>
            </a:extLst>
          </p:cNvPr>
          <p:cNvSpPr txBox="1"/>
          <p:nvPr/>
        </p:nvSpPr>
        <p:spPr>
          <a:xfrm>
            <a:off x="6300192" y="71917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권 다현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22A19-6BB7-4772-AF6A-656DE26C1FF8}"/>
              </a:ext>
            </a:extLst>
          </p:cNvPr>
          <p:cNvSpPr txBox="1"/>
          <p:nvPr/>
        </p:nvSpPr>
        <p:spPr>
          <a:xfrm>
            <a:off x="844060" y="808553"/>
            <a:ext cx="2399151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관련 수강 과목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739833" y="1188394"/>
            <a:ext cx="2607604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 </a:t>
            </a:r>
            <a:r>
              <a:rPr lang="ko-KR" altLang="en-US" dirty="0">
                <a:solidFill>
                  <a:schemeClr val="bg1"/>
                </a:solidFill>
              </a:rPr>
              <a:t>모델링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solidFill>
                  <a:schemeClr val="bg1"/>
                </a:solidFill>
              </a:rPr>
              <a:t>모델링</a:t>
            </a:r>
            <a:r>
              <a:rPr lang="en-US" altLang="ko-KR">
                <a:solidFill>
                  <a:schemeClr val="bg1"/>
                </a:solidFill>
              </a:rPr>
              <a:t> 2</a:t>
            </a:r>
            <a:endParaRPr lang="en-US" altLang="ko-KR" sz="200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2F372-F718-4362-BFAA-93667436D0FB}"/>
              </a:ext>
            </a:extLst>
          </p:cNvPr>
          <p:cNvSpPr txBox="1"/>
          <p:nvPr/>
        </p:nvSpPr>
        <p:spPr>
          <a:xfrm>
            <a:off x="5848844" y="635331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그래픽 디자이너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CD9EFB-8A17-4CC1-91CA-317FA03A860F}"/>
              </a:ext>
            </a:extLst>
          </p:cNvPr>
          <p:cNvSpPr txBox="1"/>
          <p:nvPr/>
        </p:nvSpPr>
        <p:spPr>
          <a:xfrm>
            <a:off x="191316" y="118484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rgbClr val="FFFF00"/>
                </a:solidFill>
              </a:rPr>
              <a:t>개인 별 준비 현황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2DE8828-332F-4C6F-BA03-84990E62334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5" t="7049" r="11651" b="5086"/>
          <a:stretch/>
        </p:blipFill>
        <p:spPr>
          <a:xfrm>
            <a:off x="2338619" y="4561678"/>
            <a:ext cx="904592" cy="82064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681F519-7077-403E-9C2F-2AE0477F808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262" y="4534557"/>
            <a:ext cx="961842" cy="87488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77BCC69-7D9C-4F5C-A8AC-9BCCEB82C04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70" y="4534557"/>
            <a:ext cx="845546" cy="7691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DCF4BBB-2327-4CF4-922D-A090EDBF5EA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4534557"/>
            <a:ext cx="897405" cy="82097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5340CA-2970-453B-B808-7DE90F534D78}"/>
              </a:ext>
            </a:extLst>
          </p:cNvPr>
          <p:cNvSpPr/>
          <p:nvPr/>
        </p:nvSpPr>
        <p:spPr>
          <a:xfrm>
            <a:off x="4283968" y="1130845"/>
            <a:ext cx="5415916" cy="909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solidFill>
                  <a:schemeClr val="bg1"/>
                </a:solidFill>
              </a:rPr>
              <a:t>애니메이션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solidFill>
                  <a:schemeClr val="bg1"/>
                </a:solidFill>
              </a:rPr>
              <a:t>모델링 방학 특강</a:t>
            </a:r>
            <a:r>
              <a:rPr lang="en-US" altLang="ko-KR" sz="2000">
                <a:solidFill>
                  <a:schemeClr val="bg1"/>
                </a:solidFill>
              </a:rPr>
              <a:t>( Substance Painter)</a:t>
            </a:r>
            <a:endParaRPr lang="en-US" altLang="ko-KR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F1CF068-0BAE-4715-86C1-76A02C3B1F5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5" t="11239"/>
          <a:stretch/>
        </p:blipFill>
        <p:spPr>
          <a:xfrm>
            <a:off x="4531899" y="2276872"/>
            <a:ext cx="3974428" cy="20558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C3270B-FA6C-4D5E-8987-0352C612F69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11" y="2186606"/>
            <a:ext cx="3144261" cy="2120045"/>
          </a:xfrm>
          <a:prstGeom prst="rect">
            <a:avLst/>
          </a:prstGeom>
        </p:spPr>
      </p:pic>
      <p:graphicFrame>
        <p:nvGraphicFramePr>
          <p:cNvPr id="25" name="개체 24"/>
          <p:cNvGraphicFramePr>
            <a:graphicFrameLocks noChangeAspect="1"/>
          </p:cNvGraphicFramePr>
          <p:nvPr>
            <p:extLst/>
          </p:nvPr>
        </p:nvGraphicFramePr>
        <p:xfrm>
          <a:off x="4321236" y="4617476"/>
          <a:ext cx="1221340" cy="1615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Image" r:id="rId11" imgW="3857040" imgH="5104440" progId="Photoshop.Image.13">
                  <p:embed/>
                </p:oleObj>
              </mc:Choice>
              <mc:Fallback>
                <p:oleObj name="Image" r:id="rId11" imgW="3857040" imgH="5104440" progId="Photoshop.Image.13">
                  <p:embed/>
                  <p:pic>
                    <p:nvPicPr>
                      <p:cNvPr id="25" name="개체 2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321236" y="4617476"/>
                        <a:ext cx="1221340" cy="1615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그림 2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447" y="4617476"/>
            <a:ext cx="1138160" cy="163817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095" y="4641847"/>
            <a:ext cx="1364278" cy="156204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3098A1B-4421-464B-B71D-F0BA1B7FEB62}"/>
              </a:ext>
            </a:extLst>
          </p:cNvPr>
          <p:cNvSpPr txBox="1"/>
          <p:nvPr/>
        </p:nvSpPr>
        <p:spPr>
          <a:xfrm>
            <a:off x="4721810" y="6389476"/>
            <a:ext cx="3594606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졸업 작품 진행 중 </a:t>
            </a:r>
            <a:r>
              <a:rPr lang="ko-KR" altLang="en-US" sz="2000" b="1" dirty="0" smtClean="0"/>
              <a:t>공부 계획 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38997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2699982-FC5A-495B-8A75-4506C8CA91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2" t="3827" r="1544" b="1914"/>
          <a:stretch/>
        </p:blipFill>
        <p:spPr>
          <a:xfrm>
            <a:off x="7812360" y="189275"/>
            <a:ext cx="1078403" cy="10223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7CB705-B63D-41ED-8C65-5E7F5E96987E}"/>
              </a:ext>
            </a:extLst>
          </p:cNvPr>
          <p:cNvSpPr txBox="1"/>
          <p:nvPr/>
        </p:nvSpPr>
        <p:spPr>
          <a:xfrm>
            <a:off x="6248828" y="323540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서 채원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61219-8E26-42D5-9B00-61BB5EEE2954}"/>
              </a:ext>
            </a:extLst>
          </p:cNvPr>
          <p:cNvSpPr txBox="1"/>
          <p:nvPr/>
        </p:nvSpPr>
        <p:spPr>
          <a:xfrm>
            <a:off x="1123958" y="1561786"/>
            <a:ext cx="2880320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졸업 작품 재도전</a:t>
            </a:r>
          </a:p>
        </p:txBody>
      </p:sp>
      <p:pic>
        <p:nvPicPr>
          <p:cNvPr id="9" name="그림 8" descr="잔디, 나무, 실외이(가) 표시된 사진&#10;&#10;자동 생성된 설명">
            <a:extLst>
              <a:ext uri="{FF2B5EF4-FFF2-40B4-BE49-F238E27FC236}">
                <a16:creationId xmlns:a16="http://schemas.microsoft.com/office/drawing/2014/main" id="{E8F0B2FB-EC36-41FB-9BB4-C478F1FC6A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57"/>
          <a:stretch/>
        </p:blipFill>
        <p:spPr>
          <a:xfrm>
            <a:off x="609532" y="2169203"/>
            <a:ext cx="3988103" cy="299670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F86EE32-F0B6-47EA-996C-1FEC2DE3E9D9}"/>
              </a:ext>
            </a:extLst>
          </p:cNvPr>
          <p:cNvSpPr/>
          <p:nvPr/>
        </p:nvSpPr>
        <p:spPr>
          <a:xfrm>
            <a:off x="817678" y="5373216"/>
            <a:ext cx="35718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DirectX12 </a:t>
            </a:r>
            <a:r>
              <a:rPr lang="ko-KR" altLang="en-US" dirty="0">
                <a:solidFill>
                  <a:schemeClr val="bg1"/>
                </a:solidFill>
              </a:rPr>
              <a:t>기반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2019</a:t>
            </a:r>
            <a:r>
              <a:rPr lang="ko-KR" altLang="en-US" dirty="0">
                <a:solidFill>
                  <a:schemeClr val="bg1"/>
                </a:solidFill>
              </a:rPr>
              <a:t> 종합설계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까지 진행하였음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522A19-6BB7-4772-AF6A-656DE26C1FF8}"/>
              </a:ext>
            </a:extLst>
          </p:cNvPr>
          <p:cNvSpPr txBox="1"/>
          <p:nvPr/>
        </p:nvSpPr>
        <p:spPr>
          <a:xfrm>
            <a:off x="4860032" y="1558359"/>
            <a:ext cx="3364739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관련 수강 과목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4860032" y="2272084"/>
            <a:ext cx="3736681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- </a:t>
            </a:r>
            <a:r>
              <a:rPr lang="ko-KR" altLang="en-US" sz="2000" dirty="0">
                <a:solidFill>
                  <a:schemeClr val="bg1"/>
                </a:solidFill>
              </a:rPr>
              <a:t>컴퓨터 그래픽스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- </a:t>
            </a:r>
            <a:r>
              <a:rPr lang="ko-KR" altLang="en-US" sz="2000" dirty="0">
                <a:solidFill>
                  <a:schemeClr val="bg1"/>
                </a:solidFill>
              </a:rPr>
              <a:t>게임 엔진 </a:t>
            </a:r>
            <a:r>
              <a:rPr lang="en-US" altLang="ko-KR" sz="2000" dirty="0">
                <a:solidFill>
                  <a:schemeClr val="bg1"/>
                </a:solidFill>
              </a:rPr>
              <a:t>( Unity, Unreal )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- </a:t>
            </a:r>
            <a:r>
              <a:rPr lang="ko-KR" altLang="en-US" sz="2000" dirty="0">
                <a:solidFill>
                  <a:schemeClr val="bg1"/>
                </a:solidFill>
              </a:rPr>
              <a:t>게임 소프트웨어 공학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- 3D </a:t>
            </a:r>
            <a:r>
              <a:rPr lang="ko-KR" altLang="en-US" sz="2000" dirty="0">
                <a:solidFill>
                  <a:schemeClr val="bg1"/>
                </a:solidFill>
              </a:rPr>
              <a:t>게임 프로그래밍 </a:t>
            </a:r>
            <a:r>
              <a:rPr lang="en-US" altLang="ko-KR" sz="2000" dirty="0">
                <a:solidFill>
                  <a:schemeClr val="bg1"/>
                </a:solidFill>
              </a:rPr>
              <a:t>2</a:t>
            </a: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겨울방학 </a:t>
            </a:r>
            <a:r>
              <a:rPr lang="en-US" altLang="ko-KR" sz="2000" dirty="0">
                <a:solidFill>
                  <a:schemeClr val="bg1"/>
                </a:solidFill>
              </a:rPr>
              <a:t>3D</a:t>
            </a:r>
            <a:r>
              <a:rPr lang="ko-KR" altLang="en-US" sz="2000" dirty="0">
                <a:solidFill>
                  <a:schemeClr val="bg1"/>
                </a:solidFill>
              </a:rPr>
              <a:t>게임 프로그래밍</a:t>
            </a:r>
            <a:r>
              <a:rPr lang="en-US" altLang="ko-KR" sz="2000" dirty="0">
                <a:solidFill>
                  <a:schemeClr val="bg1"/>
                </a:solidFill>
              </a:rPr>
              <a:t>2 </a:t>
            </a:r>
            <a:r>
              <a:rPr lang="ko-KR" altLang="en-US" sz="2000" dirty="0">
                <a:solidFill>
                  <a:schemeClr val="bg1"/>
                </a:solidFill>
              </a:rPr>
              <a:t>특강 수강 예정</a:t>
            </a:r>
            <a:endParaRPr lang="en-US" altLang="ko-KR" sz="2000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EC00BF-0477-44E1-90BE-908BDBB8A3E8}"/>
              </a:ext>
            </a:extLst>
          </p:cNvPr>
          <p:cNvSpPr txBox="1"/>
          <p:nvPr/>
        </p:nvSpPr>
        <p:spPr>
          <a:xfrm>
            <a:off x="6341802" y="81150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클라이언트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55D3C8-3046-4F78-AB45-2DD6582E9157}"/>
              </a:ext>
            </a:extLst>
          </p:cNvPr>
          <p:cNvSpPr txBox="1"/>
          <p:nvPr/>
        </p:nvSpPr>
        <p:spPr>
          <a:xfrm>
            <a:off x="191316" y="118484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rgbClr val="FFFF00"/>
                </a:solidFill>
              </a:rPr>
              <a:t>개인 별 준비 현황</a:t>
            </a:r>
          </a:p>
        </p:txBody>
      </p:sp>
    </p:spTree>
    <p:extLst>
      <p:ext uri="{BB962C8B-B14F-4D97-AF65-F5344CB8AC3E}">
        <p14:creationId xmlns:p14="http://schemas.microsoft.com/office/powerpoint/2010/main" val="325990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548C41-33FC-4219-809E-99FCBB823FE4}"/>
              </a:ext>
            </a:extLst>
          </p:cNvPr>
          <p:cNvSpPr txBox="1"/>
          <p:nvPr/>
        </p:nvSpPr>
        <p:spPr>
          <a:xfrm>
            <a:off x="191316" y="118484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rgbClr val="FFFF00"/>
                </a:solidFill>
              </a:rPr>
              <a:t>개인 별 준비 현황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23D355-3243-4A7C-9238-B20079427A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51" t="15309" r="15225"/>
          <a:stretch/>
        </p:blipFill>
        <p:spPr>
          <a:xfrm>
            <a:off x="7935865" y="99240"/>
            <a:ext cx="1079132" cy="10230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84578C-92C5-4FA5-A2D5-B75434C7D4F9}"/>
              </a:ext>
            </a:extLst>
          </p:cNvPr>
          <p:cNvSpPr txBox="1"/>
          <p:nvPr/>
        </p:nvSpPr>
        <p:spPr>
          <a:xfrm>
            <a:off x="6547343" y="118484"/>
            <a:ext cx="1388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</a:rPr>
              <a:t>성 선미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006378-6B68-4F64-9090-6FACBE15EFD2}"/>
              </a:ext>
            </a:extLst>
          </p:cNvPr>
          <p:cNvSpPr txBox="1"/>
          <p:nvPr/>
        </p:nvSpPr>
        <p:spPr>
          <a:xfrm>
            <a:off x="4184674" y="1146860"/>
            <a:ext cx="3256020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클라이언트 관련 수강 과목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52EE8B-E2B7-4662-B49F-24B6AC194185}"/>
              </a:ext>
            </a:extLst>
          </p:cNvPr>
          <p:cNvSpPr txBox="1"/>
          <p:nvPr/>
        </p:nvSpPr>
        <p:spPr>
          <a:xfrm>
            <a:off x="4160832" y="1661684"/>
            <a:ext cx="2951449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게임 소프트웨어 공학 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게임엔진</a:t>
            </a:r>
            <a:r>
              <a:rPr lang="en-US" altLang="ko-KR" dirty="0">
                <a:solidFill>
                  <a:schemeClr val="bg1"/>
                </a:solidFill>
              </a:rPr>
              <a:t>1 (</a:t>
            </a:r>
            <a:r>
              <a:rPr lang="ko-KR" altLang="en-US" dirty="0" err="1">
                <a:solidFill>
                  <a:schemeClr val="bg1"/>
                </a:solidFill>
              </a:rPr>
              <a:t>언리얼</a:t>
            </a:r>
            <a:r>
              <a:rPr lang="ko-KR" altLang="en-US" dirty="0">
                <a:solidFill>
                  <a:schemeClr val="bg1"/>
                </a:solidFill>
              </a:rPr>
              <a:t> 엔진</a:t>
            </a:r>
            <a:r>
              <a:rPr lang="en-US" altLang="ko-KR" dirty="0">
                <a:solidFill>
                  <a:schemeClr val="bg1"/>
                </a:solidFill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- 3D</a:t>
            </a:r>
            <a:r>
              <a:rPr lang="ko-KR" altLang="en-US" dirty="0">
                <a:solidFill>
                  <a:schemeClr val="bg1"/>
                </a:solidFill>
              </a:rPr>
              <a:t>게임프로그래밍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- 3D</a:t>
            </a:r>
            <a:r>
              <a:rPr lang="ko-KR" altLang="en-US" dirty="0">
                <a:solidFill>
                  <a:schemeClr val="bg1"/>
                </a:solidFill>
              </a:rPr>
              <a:t>게임프로그래밍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컴퓨터 그래픽스  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게임 수학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9E2E17-E16B-46EF-BAFC-F613E1DF5CF5}"/>
              </a:ext>
            </a:extLst>
          </p:cNvPr>
          <p:cNvSpPr txBox="1"/>
          <p:nvPr/>
        </p:nvSpPr>
        <p:spPr>
          <a:xfrm>
            <a:off x="395536" y="1145337"/>
            <a:ext cx="3365024" cy="40011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ko-KR" altLang="en-US" sz="2000" b="1"/>
              <a:t>프로그래밍 기초 수강 과목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E1C76C-72DC-4530-860B-E920BFD1D40A}"/>
              </a:ext>
            </a:extLst>
          </p:cNvPr>
          <p:cNvSpPr txBox="1"/>
          <p:nvPr/>
        </p:nvSpPr>
        <p:spPr>
          <a:xfrm>
            <a:off x="395536" y="1545447"/>
            <a:ext cx="2154757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>
                <a:solidFill>
                  <a:schemeClr val="bg1"/>
                </a:solidFill>
              </a:rPr>
              <a:t>C</a:t>
            </a:r>
            <a:r>
              <a:rPr lang="ko-KR" altLang="en-US">
                <a:solidFill>
                  <a:schemeClr val="bg1"/>
                </a:solidFill>
              </a:rPr>
              <a:t>프로그래밍 </a:t>
            </a: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>
                <a:solidFill>
                  <a:schemeClr val="bg1"/>
                </a:solidFill>
              </a:rPr>
              <a:t>C++</a:t>
            </a:r>
            <a:r>
              <a:rPr lang="ko-KR" altLang="en-US">
                <a:solidFill>
                  <a:schemeClr val="bg1"/>
                </a:solidFill>
              </a:rPr>
              <a:t>프로그래밍</a:t>
            </a: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>
                <a:solidFill>
                  <a:schemeClr val="bg1"/>
                </a:solidFill>
              </a:rPr>
              <a:t>STL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>
                <a:solidFill>
                  <a:schemeClr val="bg1"/>
                </a:solidFill>
              </a:rPr>
              <a:t>게임수학</a:t>
            </a: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>
                <a:solidFill>
                  <a:schemeClr val="bg1"/>
                </a:solidFill>
              </a:rPr>
              <a:t>자료구조</a:t>
            </a: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>
                <a:solidFill>
                  <a:schemeClr val="bg1"/>
                </a:solidFill>
              </a:rPr>
              <a:t>알고리즘 </a:t>
            </a:r>
            <a:endParaRPr lang="en-US" altLang="ko-KR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9793C12-A636-4604-8563-50BB9620B5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0" t="9375" r="7894" b="3126"/>
          <a:stretch/>
        </p:blipFill>
        <p:spPr>
          <a:xfrm>
            <a:off x="395536" y="4723614"/>
            <a:ext cx="3266499" cy="19118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46A65D-D6EC-4152-BC4D-D933E480723C}"/>
              </a:ext>
            </a:extLst>
          </p:cNvPr>
          <p:cNvSpPr txBox="1"/>
          <p:nvPr/>
        </p:nvSpPr>
        <p:spPr>
          <a:xfrm>
            <a:off x="369397" y="4193467"/>
            <a:ext cx="2545041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진행 한 개인 공부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8314F5-34DD-450D-AD91-AE8BEBC7D687}"/>
              </a:ext>
            </a:extLst>
          </p:cNvPr>
          <p:cNvSpPr txBox="1"/>
          <p:nvPr/>
        </p:nvSpPr>
        <p:spPr>
          <a:xfrm>
            <a:off x="4184674" y="4193467"/>
            <a:ext cx="2880320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졸업 작품 진행 중 계획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7C5062-228F-4EE3-B2C6-1C5197C9514F}"/>
              </a:ext>
            </a:extLst>
          </p:cNvPr>
          <p:cNvSpPr/>
          <p:nvPr/>
        </p:nvSpPr>
        <p:spPr>
          <a:xfrm>
            <a:off x="4160832" y="472957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겨울방학 </a:t>
            </a:r>
            <a:r>
              <a:rPr lang="en-US" altLang="ko-KR">
                <a:solidFill>
                  <a:schemeClr val="bg1"/>
                </a:solidFill>
              </a:rPr>
              <a:t>3D</a:t>
            </a:r>
            <a:r>
              <a:rPr lang="ko-KR" altLang="en-US">
                <a:solidFill>
                  <a:schemeClr val="bg1"/>
                </a:solidFill>
              </a:rPr>
              <a:t>게임 프로그래밍</a:t>
            </a:r>
            <a:r>
              <a:rPr lang="en-US" altLang="ko-KR">
                <a:solidFill>
                  <a:schemeClr val="bg1"/>
                </a:solidFill>
              </a:rPr>
              <a:t>2 </a:t>
            </a:r>
          </a:p>
          <a:p>
            <a:r>
              <a:rPr lang="ko-KR" altLang="en-US">
                <a:solidFill>
                  <a:schemeClr val="bg1"/>
                </a:solidFill>
              </a:rPr>
              <a:t>특강 수강 예정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7DD8B0-2458-4899-BE39-8D6F91C563B6}"/>
              </a:ext>
            </a:extLst>
          </p:cNvPr>
          <p:cNvSpPr txBox="1"/>
          <p:nvPr/>
        </p:nvSpPr>
        <p:spPr>
          <a:xfrm>
            <a:off x="4184674" y="5511898"/>
            <a:ext cx="2443298" cy="783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bg1"/>
                </a:solidFill>
              </a:rPr>
              <a:t>1.   STL 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bg1"/>
                </a:solidFill>
              </a:rPr>
              <a:t>2.   3D</a:t>
            </a:r>
            <a:r>
              <a:rPr lang="ko-KR" altLang="en-US" sz="1600">
                <a:solidFill>
                  <a:schemeClr val="bg1"/>
                </a:solidFill>
              </a:rPr>
              <a:t>게임프로그래밍 </a:t>
            </a:r>
            <a:r>
              <a:rPr lang="en-US" altLang="ko-KR" sz="16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D8EC29-D59C-4AC9-8E21-9AED151799BF}"/>
              </a:ext>
            </a:extLst>
          </p:cNvPr>
          <p:cNvSpPr txBox="1"/>
          <p:nvPr/>
        </p:nvSpPr>
        <p:spPr>
          <a:xfrm>
            <a:off x="5869345" y="5479488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청강 계획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54488E-BFC9-475B-89DE-BC9EB966FBB6}"/>
              </a:ext>
            </a:extLst>
          </p:cNvPr>
          <p:cNvSpPr txBox="1"/>
          <p:nvPr/>
        </p:nvSpPr>
        <p:spPr>
          <a:xfrm>
            <a:off x="6436167" y="61075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클라이언트</a:t>
            </a:r>
          </a:p>
        </p:txBody>
      </p:sp>
    </p:spTree>
    <p:extLst>
      <p:ext uri="{BB962C8B-B14F-4D97-AF65-F5344CB8AC3E}">
        <p14:creationId xmlns:p14="http://schemas.microsoft.com/office/powerpoint/2010/main" val="427897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548C41-33FC-4219-809E-99FCBB823FE4}"/>
              </a:ext>
            </a:extLst>
          </p:cNvPr>
          <p:cNvSpPr txBox="1"/>
          <p:nvPr/>
        </p:nvSpPr>
        <p:spPr>
          <a:xfrm>
            <a:off x="191316" y="118484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FFFF00"/>
                </a:solidFill>
              </a:rPr>
              <a:t>그림 출처</a:t>
            </a:r>
            <a:endParaRPr lang="ko-KR" altLang="en-US" sz="3200" b="1" dirty="0">
              <a:solidFill>
                <a:srgbClr val="FFFF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1316" y="703259"/>
            <a:ext cx="835292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0. </a:t>
            </a:r>
            <a:r>
              <a:rPr lang="ko-KR" altLang="en-US" dirty="0" err="1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게임동아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[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리뷰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 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모바일에서 즐기는 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‘</a:t>
            </a:r>
            <a:r>
              <a:rPr lang="ko-KR" altLang="en-US" dirty="0" err="1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데바데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’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의 향기 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‘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제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5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인격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’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1. 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네이버 블로그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아재들도 즐기는 히어로즈 </a:t>
            </a:r>
            <a:r>
              <a:rPr lang="ko-KR" altLang="en-US" dirty="0" err="1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오브더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스톰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en-US" altLang="ko-KR" dirty="0" smtClean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2. 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플로렌스의 </a:t>
            </a:r>
            <a:r>
              <a:rPr lang="ko-KR" altLang="en-US" dirty="0" err="1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네티하비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블로그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err="1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아웃라스트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리뷰</a:t>
            </a:r>
            <a:endParaRPr lang="en-US" altLang="ko-KR" dirty="0" smtClean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3. </a:t>
            </a:r>
            <a:r>
              <a:rPr lang="en-US" altLang="ko-KR" dirty="0" err="1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Pngimage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dirty="0" err="1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wasd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png6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4. </a:t>
            </a:r>
            <a:r>
              <a:rPr lang="en-US" altLang="ko-KR" dirty="0" err="1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Wpclipart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computer key space bar </a:t>
            </a:r>
            <a:r>
              <a:rPr lang="en-US" altLang="ko-KR" dirty="0" err="1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png</a:t>
            </a:r>
            <a:endParaRPr lang="en-US" altLang="ko-KR" dirty="0" smtClean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5. </a:t>
            </a:r>
            <a:r>
              <a:rPr lang="ko-KR" altLang="en-US" dirty="0" err="1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로지텍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무선 마우스 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M185 </a:t>
            </a:r>
            <a:r>
              <a:rPr lang="ko-KR" altLang="en-US" dirty="0" err="1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대표사진</a:t>
            </a:r>
            <a:endParaRPr lang="en-US" altLang="ko-KR" dirty="0" smtClean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7. </a:t>
            </a:r>
            <a:r>
              <a:rPr lang="ko-KR" altLang="en-US" dirty="0" err="1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리브레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위키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메가톤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dirty="0" err="1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폴아웃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3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8. 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한겨레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브라질 광선 댐 붕괴 한달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‘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죽음의 땅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’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된 </a:t>
            </a:r>
            <a:r>
              <a:rPr lang="ko-KR" altLang="en-US" dirty="0" err="1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브루마지뉴</a:t>
            </a:r>
            <a:endParaRPr lang="en-US" altLang="ko-KR" dirty="0" smtClean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9. </a:t>
            </a:r>
            <a:r>
              <a:rPr lang="en-US" altLang="ko-KR" dirty="0" err="1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Giantbome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Federal </a:t>
            </a:r>
            <a:r>
              <a:rPr lang="en-US" altLang="ko-KR" dirty="0" err="1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surceillance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center K-21B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10. 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한겨레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후쿠시마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‘</a:t>
            </a:r>
            <a:r>
              <a:rPr lang="ko-KR" altLang="en-US" dirty="0" err="1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귀없는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토끼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’…’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기형 태어날 만큼 방사능에 피폭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’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11. </a:t>
            </a:r>
            <a:r>
              <a:rPr lang="en-US" altLang="ko-KR" dirty="0" err="1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Postshare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충격적인 방사능 피해 사진 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10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장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포스트 </a:t>
            </a:r>
            <a:r>
              <a:rPr lang="ko-KR" altLang="en-US" dirty="0" err="1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웨어</a:t>
            </a:r>
            <a:endParaRPr lang="en-US" altLang="ko-KR" dirty="0" smtClean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12. 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책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err="1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크리처화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캐릭터 디자인하기</a:t>
            </a:r>
            <a:endParaRPr lang="en-US" altLang="ko-KR" dirty="0" smtClean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13. 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네이버 블로그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[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스크랩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 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후쿠시마 일본 방사능 수증기 발생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err="1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초고농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방사능</a:t>
            </a:r>
            <a:endParaRPr lang="en-US" altLang="ko-KR" dirty="0" smtClean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14.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네이버 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블로그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‘</a:t>
            </a:r>
            <a:r>
              <a:rPr lang="ko-KR" altLang="en-US" dirty="0" err="1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버츄얼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월드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’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게시물 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825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8B23C9-6E51-41D0-842F-057DF04A92DD}"/>
              </a:ext>
            </a:extLst>
          </p:cNvPr>
          <p:cNvSpPr/>
          <p:nvPr/>
        </p:nvSpPr>
        <p:spPr>
          <a:xfrm>
            <a:off x="179512" y="13370"/>
            <a:ext cx="3021169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변경내용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E758B1-DA82-464A-A52D-901505DCA37D}"/>
              </a:ext>
            </a:extLst>
          </p:cNvPr>
          <p:cNvSpPr txBox="1"/>
          <p:nvPr/>
        </p:nvSpPr>
        <p:spPr>
          <a:xfrm>
            <a:off x="1082463" y="1129714"/>
            <a:ext cx="1512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방사능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FE526E59-BFC1-41C3-8400-2BD0709093CE}"/>
              </a:ext>
            </a:extLst>
          </p:cNvPr>
          <p:cNvSpPr/>
          <p:nvPr/>
        </p:nvSpPr>
        <p:spPr>
          <a:xfrm>
            <a:off x="4034789" y="1139542"/>
            <a:ext cx="864096" cy="584775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8511CC-5C84-4EBD-AE71-493B63673222}"/>
              </a:ext>
            </a:extLst>
          </p:cNvPr>
          <p:cNvSpPr txBox="1"/>
          <p:nvPr/>
        </p:nvSpPr>
        <p:spPr>
          <a:xfrm>
            <a:off x="5690973" y="1124744"/>
            <a:ext cx="385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배경적 요소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3F1CA7-72B7-41A2-A24B-DDE238585E36}"/>
              </a:ext>
            </a:extLst>
          </p:cNvPr>
          <p:cNvSpPr txBox="1"/>
          <p:nvPr/>
        </p:nvSpPr>
        <p:spPr>
          <a:xfrm>
            <a:off x="182304" y="3408152"/>
            <a:ext cx="4608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방사능 피폭 동물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52AA8F34-4A08-452B-8680-CC88FFE57699}"/>
              </a:ext>
            </a:extLst>
          </p:cNvPr>
          <p:cNvSpPr/>
          <p:nvPr/>
        </p:nvSpPr>
        <p:spPr>
          <a:xfrm>
            <a:off x="4070736" y="3422951"/>
            <a:ext cx="864096" cy="584775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371BDE-3730-4BC3-830A-12CB885F3DA5}"/>
              </a:ext>
            </a:extLst>
          </p:cNvPr>
          <p:cNvSpPr txBox="1"/>
          <p:nvPr/>
        </p:nvSpPr>
        <p:spPr>
          <a:xfrm>
            <a:off x="4934832" y="3161930"/>
            <a:ext cx="3852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경비용 전투형 </a:t>
            </a:r>
            <a:endParaRPr lang="en-US" altLang="ko-KR" sz="32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3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변형 몬스터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5A8888-D935-4DD5-A5F3-AD63524C35D5}"/>
              </a:ext>
            </a:extLst>
          </p:cNvPr>
          <p:cNvSpPr txBox="1"/>
          <p:nvPr/>
        </p:nvSpPr>
        <p:spPr>
          <a:xfrm>
            <a:off x="151806" y="4607299"/>
            <a:ext cx="4608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동물 드랍 아이템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F7BF48AD-2145-4DE6-BC2D-EB0AA7B137F0}"/>
              </a:ext>
            </a:extLst>
          </p:cNvPr>
          <p:cNvSpPr/>
          <p:nvPr/>
        </p:nvSpPr>
        <p:spPr>
          <a:xfrm>
            <a:off x="4040238" y="4622098"/>
            <a:ext cx="864096" cy="584775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6BD713-DA2B-40B0-9566-880A54954821}"/>
              </a:ext>
            </a:extLst>
          </p:cNvPr>
          <p:cNvSpPr txBox="1"/>
          <p:nvPr/>
        </p:nvSpPr>
        <p:spPr>
          <a:xfrm>
            <a:off x="4947469" y="4556534"/>
            <a:ext cx="385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연구원 처치 보상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8DD902-06F0-43FC-B9F7-948AE88CA3A4}"/>
              </a:ext>
            </a:extLst>
          </p:cNvPr>
          <p:cNvSpPr txBox="1"/>
          <p:nvPr/>
        </p:nvSpPr>
        <p:spPr>
          <a:xfrm>
            <a:off x="596380" y="2244784"/>
            <a:ext cx="2484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방사능 실험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0C50756A-28A5-480C-B20E-05B34CB11DF1}"/>
              </a:ext>
            </a:extLst>
          </p:cNvPr>
          <p:cNvSpPr/>
          <p:nvPr/>
        </p:nvSpPr>
        <p:spPr>
          <a:xfrm>
            <a:off x="4070736" y="2289071"/>
            <a:ext cx="864096" cy="584775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607494-B73D-40DB-92DD-88CBA2C2F51B}"/>
              </a:ext>
            </a:extLst>
          </p:cNvPr>
          <p:cNvSpPr txBox="1"/>
          <p:nvPr/>
        </p:nvSpPr>
        <p:spPr>
          <a:xfrm>
            <a:off x="5402941" y="2259888"/>
            <a:ext cx="385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동물 변형 실험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4B9FFA-B95E-4905-9960-CE8438F00241}"/>
              </a:ext>
            </a:extLst>
          </p:cNvPr>
          <p:cNvSpPr txBox="1"/>
          <p:nvPr/>
        </p:nvSpPr>
        <p:spPr>
          <a:xfrm>
            <a:off x="434389" y="5630595"/>
            <a:ext cx="4608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동물 정화 보상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18E93D28-91CF-4CE2-9E66-4894BA7059D9}"/>
              </a:ext>
            </a:extLst>
          </p:cNvPr>
          <p:cNvSpPr/>
          <p:nvPr/>
        </p:nvSpPr>
        <p:spPr>
          <a:xfrm>
            <a:off x="4027601" y="5657603"/>
            <a:ext cx="864096" cy="584775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9EF8C8-07F1-4BB4-9E85-68B5C944FFCC}"/>
              </a:ext>
            </a:extLst>
          </p:cNvPr>
          <p:cNvSpPr txBox="1"/>
          <p:nvPr/>
        </p:nvSpPr>
        <p:spPr>
          <a:xfrm>
            <a:off x="4934832" y="5592039"/>
            <a:ext cx="4140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다음 스테이지로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324880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C7B330-E0C4-4F0E-90C0-259E17ECA636}"/>
              </a:ext>
            </a:extLst>
          </p:cNvPr>
          <p:cNvSpPr/>
          <p:nvPr/>
        </p:nvSpPr>
        <p:spPr>
          <a:xfrm>
            <a:off x="2482577" y="1728179"/>
            <a:ext cx="4176464" cy="129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0" b="1">
                <a:solidFill>
                  <a:schemeClr val="bg1"/>
                </a:solidFill>
                <a:latin typeface="+mn-ea"/>
              </a:rPr>
              <a:t>감사합니다</a:t>
            </a:r>
            <a:r>
              <a:rPr lang="en-US" altLang="ko-KR" sz="6000" b="1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071A038-BC58-4846-B819-FEDC891DEB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2" t="3827" r="1544" b="1914"/>
          <a:stretch/>
        </p:blipFill>
        <p:spPr>
          <a:xfrm>
            <a:off x="6010969" y="4216464"/>
            <a:ext cx="1296144" cy="12287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654A37E-68FE-40A1-85D4-29D4E998A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809" y="4216464"/>
            <a:ext cx="1296144" cy="12287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88CBB63-4AED-49A0-9C98-6D7A3DB44C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51" t="15309" r="15225"/>
          <a:stretch/>
        </p:blipFill>
        <p:spPr>
          <a:xfrm>
            <a:off x="7451129" y="4216464"/>
            <a:ext cx="1296144" cy="12287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26B26AE-D202-4DB6-AF84-127ABEE27096}"/>
              </a:ext>
            </a:extLst>
          </p:cNvPr>
          <p:cNvSpPr/>
          <p:nvPr/>
        </p:nvSpPr>
        <p:spPr>
          <a:xfrm>
            <a:off x="5362897" y="5296584"/>
            <a:ext cx="4176464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>
                <a:solidFill>
                  <a:schemeClr val="bg2">
                    <a:lumMod val="90000"/>
                  </a:schemeClr>
                </a:solidFill>
                <a:latin typeface="+mn-ea"/>
              </a:rPr>
              <a:t>쫑</a:t>
            </a:r>
            <a:r>
              <a:rPr lang="ko-KR" altLang="en-US" sz="4400" b="1">
                <a:solidFill>
                  <a:schemeClr val="bg1"/>
                </a:solidFill>
                <a:latin typeface="+mn-ea"/>
              </a:rPr>
              <a:t>  </a:t>
            </a:r>
            <a:r>
              <a:rPr lang="ko-KR" altLang="en-US" sz="4400" b="1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꽁</a:t>
            </a:r>
            <a:r>
              <a:rPr lang="ko-KR" altLang="en-US" sz="4400" b="1">
                <a:solidFill>
                  <a:schemeClr val="bg1"/>
                </a:solidFill>
                <a:latin typeface="+mn-ea"/>
              </a:rPr>
              <a:t>  </a:t>
            </a:r>
            <a:r>
              <a:rPr lang="ko-KR" altLang="en-US" sz="4400" b="1">
                <a:solidFill>
                  <a:srgbClr val="FFFF00"/>
                </a:solidFill>
                <a:latin typeface="+mn-ea"/>
              </a:rPr>
              <a:t>아</a:t>
            </a:r>
            <a:r>
              <a:rPr lang="en-US" altLang="ko-KR" sz="4400" b="1">
                <a:solidFill>
                  <a:schemeClr val="bg1"/>
                </a:solidFill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68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세계관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15D126-5D52-4569-801F-EAD3C1BF5460}"/>
              </a:ext>
            </a:extLst>
          </p:cNvPr>
          <p:cNvSpPr/>
          <p:nvPr/>
        </p:nvSpPr>
        <p:spPr>
          <a:xfrm>
            <a:off x="1403648" y="4468288"/>
            <a:ext cx="7416824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3300" b="1">
              <a:solidFill>
                <a:prstClr val="white">
                  <a:lumMod val="95000"/>
                </a:prstClr>
              </a:solidFill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6846C67-19C7-46FA-AD73-F6564A508A79}"/>
              </a:ext>
            </a:extLst>
          </p:cNvPr>
          <p:cNvSpPr/>
          <p:nvPr/>
        </p:nvSpPr>
        <p:spPr>
          <a:xfrm>
            <a:off x="971600" y="4975862"/>
            <a:ext cx="7704856" cy="1128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동물을 전투형으로 변형하는 프로젝트를 막고</a:t>
            </a:r>
            <a:endParaRPr lang="en-US" altLang="ko-KR" sz="2400" b="1">
              <a:solidFill>
                <a:prstClr val="white">
                  <a:lumMod val="95000"/>
                </a:prstClr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실험당하는 동물을 구하자</a:t>
            </a:r>
            <a:r>
              <a:rPr lang="en-US" altLang="ko-KR" sz="2400" b="1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!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060" y="1144259"/>
            <a:ext cx="5491768" cy="309133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3A09B32-5AC4-44FA-A3B0-0F77A5E901F4}"/>
              </a:ext>
            </a:extLst>
          </p:cNvPr>
          <p:cNvSpPr/>
          <p:nvPr/>
        </p:nvSpPr>
        <p:spPr>
          <a:xfrm>
            <a:off x="7956376" y="6199209"/>
            <a:ext cx="1187624" cy="4131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52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 소개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7D777A-34B7-4F8D-8E75-8A97CD7F63B3}"/>
              </a:ext>
            </a:extLst>
          </p:cNvPr>
          <p:cNvSpPr txBox="1"/>
          <p:nvPr/>
        </p:nvSpPr>
        <p:spPr>
          <a:xfrm>
            <a:off x="495747" y="2220570"/>
            <a:ext cx="44644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장르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: </a:t>
            </a: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삼인칭 백뷰 액션 게임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인원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: </a:t>
            </a: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싱글 플레이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플랫폼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: PC </a:t>
            </a: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게임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+mn-ea"/>
            </a:endParaRPr>
          </a:p>
          <a:p>
            <a:endParaRPr lang="ko-KR" altLang="en-US"/>
          </a:p>
        </p:txBody>
      </p:sp>
      <p:pic>
        <p:nvPicPr>
          <p:cNvPr id="2050" name="Picture 2" descr="directx12 png에 대한 이미지 검색결과">
            <a:extLst>
              <a:ext uri="{FF2B5EF4-FFF2-40B4-BE49-F238E27FC236}">
                <a16:creationId xmlns:a16="http://schemas.microsoft.com/office/drawing/2014/main" id="{5B92430E-2B8E-4C32-80B1-F195DD68B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583" y="3470093"/>
            <a:ext cx="1061781" cy="70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C579071-9F31-4889-9A4C-E7A4293FB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583" y="1517415"/>
            <a:ext cx="723918" cy="7031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C44401-6FB9-4CFB-9A62-E8394A332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1583" y="2525527"/>
            <a:ext cx="723918" cy="709511"/>
          </a:xfrm>
          <a:prstGeom prst="rect">
            <a:avLst/>
          </a:prstGeom>
        </p:spPr>
      </p:pic>
      <p:pic>
        <p:nvPicPr>
          <p:cNvPr id="2052" name="Picture 4" descr="github에 대한 이미지 검색결과">
            <a:extLst>
              <a:ext uri="{FF2B5EF4-FFF2-40B4-BE49-F238E27FC236}">
                <a16:creationId xmlns:a16="http://schemas.microsoft.com/office/drawing/2014/main" id="{F400E9FF-E1F3-4407-B292-46CE918F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966" y="4408304"/>
            <a:ext cx="866905" cy="866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isual studio png에 대한 이미지 검색결과">
            <a:extLst>
              <a:ext uri="{FF2B5EF4-FFF2-40B4-BE49-F238E27FC236}">
                <a16:creationId xmlns:a16="http://schemas.microsoft.com/office/drawing/2014/main" id="{7CC99A0A-1D1B-4F1C-923E-335DAC077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5488530"/>
            <a:ext cx="637397" cy="63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EDA782-FB1B-4DFD-89FB-2D59F2480EBA}"/>
              </a:ext>
            </a:extLst>
          </p:cNvPr>
          <p:cNvSpPr txBox="1"/>
          <p:nvPr/>
        </p:nvSpPr>
        <p:spPr>
          <a:xfrm>
            <a:off x="6559923" y="1827965"/>
            <a:ext cx="1469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>
                <a:solidFill>
                  <a:schemeClr val="bg1"/>
                </a:solidFill>
              </a:rPr>
              <a:t>PhotoShop</a:t>
            </a:r>
            <a:endParaRPr lang="ko-KR" altLang="en-US" sz="2000" u="sng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96E830-A427-447A-9857-3FB70DFC08A8}"/>
              </a:ext>
            </a:extLst>
          </p:cNvPr>
          <p:cNvSpPr txBox="1"/>
          <p:nvPr/>
        </p:nvSpPr>
        <p:spPr>
          <a:xfrm>
            <a:off x="6588224" y="2822516"/>
            <a:ext cx="106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>
                <a:solidFill>
                  <a:schemeClr val="bg1"/>
                </a:solidFill>
              </a:rPr>
              <a:t>3DMAX</a:t>
            </a:r>
            <a:endParaRPr lang="ko-KR" altLang="en-US" sz="2000" u="sng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861987-3011-4776-BA5F-D8B864FB1D14}"/>
              </a:ext>
            </a:extLst>
          </p:cNvPr>
          <p:cNvSpPr txBox="1"/>
          <p:nvPr/>
        </p:nvSpPr>
        <p:spPr>
          <a:xfrm>
            <a:off x="6588224" y="3773139"/>
            <a:ext cx="1271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>
                <a:solidFill>
                  <a:schemeClr val="bg1"/>
                </a:solidFill>
              </a:rPr>
              <a:t>Directx12</a:t>
            </a:r>
            <a:endParaRPr lang="ko-KR" altLang="en-US" sz="2000" u="sng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1F4694-4F09-4F3E-9486-1B29BC62E861}"/>
              </a:ext>
            </a:extLst>
          </p:cNvPr>
          <p:cNvSpPr txBox="1"/>
          <p:nvPr/>
        </p:nvSpPr>
        <p:spPr>
          <a:xfrm>
            <a:off x="6588224" y="4787607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>
                <a:solidFill>
                  <a:schemeClr val="bg1"/>
                </a:solidFill>
              </a:rPr>
              <a:t>GitHub</a:t>
            </a:r>
            <a:endParaRPr lang="ko-KR" altLang="en-US" sz="2000" u="sng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9195A0-37AC-4CDE-81F6-2A4732A56A85}"/>
              </a:ext>
            </a:extLst>
          </p:cNvPr>
          <p:cNvSpPr txBox="1"/>
          <p:nvPr/>
        </p:nvSpPr>
        <p:spPr>
          <a:xfrm>
            <a:off x="6588224" y="5661248"/>
            <a:ext cx="16921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>
                <a:solidFill>
                  <a:schemeClr val="bg1"/>
                </a:solidFill>
              </a:rPr>
              <a:t>Visual Studio</a:t>
            </a:r>
            <a:endParaRPr lang="ko-KR" altLang="en-US" sz="2000" u="sng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C070B2-74F8-461F-8EE3-82C98921898B}"/>
              </a:ext>
            </a:extLst>
          </p:cNvPr>
          <p:cNvSpPr/>
          <p:nvPr/>
        </p:nvSpPr>
        <p:spPr>
          <a:xfrm>
            <a:off x="5364088" y="474870"/>
            <a:ext cx="1415772" cy="7134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개발환경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C4A7E9A-A148-43AA-83E7-BAFA5DFDDB5F}"/>
              </a:ext>
            </a:extLst>
          </p:cNvPr>
          <p:cNvCxnSpPr/>
          <p:nvPr/>
        </p:nvCxnSpPr>
        <p:spPr>
          <a:xfrm>
            <a:off x="4960243" y="1340768"/>
            <a:ext cx="0" cy="44448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163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 컨셉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2BF63A-2A12-455E-85B9-B4A5CB875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1435956"/>
            <a:ext cx="2664296" cy="165333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95B4487-DBB4-4CFB-8A53-2EFF615335BA}"/>
              </a:ext>
            </a:extLst>
          </p:cNvPr>
          <p:cNvSpPr/>
          <p:nvPr/>
        </p:nvSpPr>
        <p:spPr>
          <a:xfrm>
            <a:off x="614174" y="5157192"/>
            <a:ext cx="741421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안개로 인해 시야가 정확하게 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확보되지 않음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방사능으로 인해 어두움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무거운 분위기     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5EAD261-915E-4E9F-8F48-F35FB3876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60" y="3213330"/>
            <a:ext cx="2664296" cy="163150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1357319"/>
            <a:ext cx="5112568" cy="346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70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게임조작법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D5F5FF3F-792D-4291-86ED-1F4ADC3CF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68338"/>
            <a:ext cx="2020942" cy="13208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421986-6E4B-4EC1-837C-8037412BC130}"/>
              </a:ext>
            </a:extLst>
          </p:cNvPr>
          <p:cNvSpPr txBox="1"/>
          <p:nvPr/>
        </p:nvSpPr>
        <p:spPr>
          <a:xfrm>
            <a:off x="1146429" y="1340138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FF00"/>
                </a:solidFill>
                <a:latin typeface="+mn-ea"/>
              </a:rPr>
              <a:t>이동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489F23-DF13-4B45-934C-3C69CB3BD8EB}"/>
              </a:ext>
            </a:extLst>
          </p:cNvPr>
          <p:cNvSpPr txBox="1"/>
          <p:nvPr/>
        </p:nvSpPr>
        <p:spPr>
          <a:xfrm>
            <a:off x="6440519" y="3950416"/>
            <a:ext cx="26311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마우스 왼쪽 </a:t>
            </a: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공격</a:t>
            </a:r>
            <a:endParaRPr lang="en-US" altLang="ko-KR" sz="200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5095E1-25CE-4335-96A6-A3F5775BADF7}"/>
              </a:ext>
            </a:extLst>
          </p:cNvPr>
          <p:cNvSpPr txBox="1"/>
          <p:nvPr/>
        </p:nvSpPr>
        <p:spPr>
          <a:xfrm>
            <a:off x="7366291" y="1417931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FF00"/>
                </a:solidFill>
                <a:latin typeface="+mn-ea"/>
              </a:rPr>
              <a:t>공격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C13B7F-1C63-425B-A927-DFED150BFA23}"/>
              </a:ext>
            </a:extLst>
          </p:cNvPr>
          <p:cNvSpPr txBox="1"/>
          <p:nvPr/>
        </p:nvSpPr>
        <p:spPr>
          <a:xfrm>
            <a:off x="394307" y="3596456"/>
            <a:ext cx="3240634" cy="1879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W :</a:t>
            </a: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앞으로 이동</a:t>
            </a:r>
            <a:endParaRPr lang="en-US" altLang="ko-KR" sz="20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S : </a:t>
            </a: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뒤로 이동</a:t>
            </a:r>
            <a:endParaRPr lang="en-US" altLang="ko-KR" sz="20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A : </a:t>
            </a: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왼쪽으로 이동</a:t>
            </a:r>
            <a:endParaRPr lang="en-US" altLang="ko-KR" sz="20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D : </a:t>
            </a: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오른쪽으로 이동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AFDF54-2D37-491C-AA08-8BB3B3950EF9}"/>
              </a:ext>
            </a:extLst>
          </p:cNvPr>
          <p:cNvSpPr txBox="1"/>
          <p:nvPr/>
        </p:nvSpPr>
        <p:spPr>
          <a:xfrm>
            <a:off x="3257873" y="3939721"/>
            <a:ext cx="2846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SPACE BAR : </a:t>
            </a:r>
          </a:p>
          <a:p>
            <a:pPr algn="ctr">
              <a:lnSpc>
                <a:spcPct val="150000"/>
              </a:lnSpc>
            </a:pP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몬스터 정화</a:t>
            </a:r>
          </a:p>
        </p:txBody>
      </p:sp>
      <p:pic>
        <p:nvPicPr>
          <p:cNvPr id="12" name="Picture 2" descr="spacebar png에 대한 이미지 검색결과">
            <a:extLst>
              <a:ext uri="{FF2B5EF4-FFF2-40B4-BE49-F238E27FC236}">
                <a16:creationId xmlns:a16="http://schemas.microsoft.com/office/drawing/2014/main" id="{DFD25A15-2CBC-431F-B179-FCD0F242F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941" y="2786559"/>
            <a:ext cx="2177666" cy="34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4FA94632-81FC-418E-94B4-FC8C9FC69947}"/>
              </a:ext>
            </a:extLst>
          </p:cNvPr>
          <p:cNvGrpSpPr/>
          <p:nvPr/>
        </p:nvGrpSpPr>
        <p:grpSpPr>
          <a:xfrm>
            <a:off x="6981055" y="2036935"/>
            <a:ext cx="1550031" cy="1680097"/>
            <a:chOff x="506609" y="4423823"/>
            <a:chExt cx="1650943" cy="184707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ED14F99-0D48-4D58-BF72-CA04F4D5B84B}"/>
                </a:ext>
              </a:extLst>
            </p:cNvPr>
            <p:cNvSpPr/>
            <p:nvPr/>
          </p:nvSpPr>
          <p:spPr>
            <a:xfrm>
              <a:off x="683568" y="4423823"/>
              <a:ext cx="1296144" cy="184707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 descr="검은색, 앉아있는, 어두운이(가) 표시된 사진&#10;&#10;자동 생성된 설명">
              <a:extLst>
                <a:ext uri="{FF2B5EF4-FFF2-40B4-BE49-F238E27FC236}">
                  <a16:creationId xmlns:a16="http://schemas.microsoft.com/office/drawing/2014/main" id="{6D68FAD7-6D1D-493C-8972-167C24705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09" y="4456671"/>
              <a:ext cx="1650943" cy="1814223"/>
            </a:xfrm>
            <a:prstGeom prst="rect">
              <a:avLst/>
            </a:prstGeom>
          </p:spPr>
        </p:pic>
      </p:grpSp>
      <p:cxnSp>
        <p:nvCxnSpPr>
          <p:cNvPr id="4" name="직선 연결선 3"/>
          <p:cNvCxnSpPr/>
          <p:nvPr/>
        </p:nvCxnSpPr>
        <p:spPr>
          <a:xfrm>
            <a:off x="3062050" y="1432471"/>
            <a:ext cx="0" cy="44448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300192" y="1432471"/>
            <a:ext cx="0" cy="44448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B5095E1-25CE-4335-96A6-A3F5775BADF7}"/>
              </a:ext>
            </a:extLst>
          </p:cNvPr>
          <p:cNvSpPr txBox="1"/>
          <p:nvPr/>
        </p:nvSpPr>
        <p:spPr>
          <a:xfrm>
            <a:off x="4328208" y="1362464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FF00"/>
                </a:solidFill>
                <a:latin typeface="+mn-ea"/>
              </a:rPr>
              <a:t>정화</a:t>
            </a:r>
          </a:p>
        </p:txBody>
      </p:sp>
    </p:spTree>
    <p:extLst>
      <p:ext uri="{BB962C8B-B14F-4D97-AF65-F5344CB8AC3E}">
        <p14:creationId xmlns:p14="http://schemas.microsoft.com/office/powerpoint/2010/main" val="126936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07504" y="-99913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월드 맵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7B3F6A5-9B06-4D5B-AD97-073A5465C9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" t="7300" r="2820" b="7011"/>
          <a:stretch/>
        </p:blipFill>
        <p:spPr>
          <a:xfrm>
            <a:off x="4826533" y="1304622"/>
            <a:ext cx="3133864" cy="4968552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78EE958-0FC4-4F61-8152-2B1D56717E27}"/>
              </a:ext>
            </a:extLst>
          </p:cNvPr>
          <p:cNvCxnSpPr>
            <a:cxnSpLocks/>
          </p:cNvCxnSpPr>
          <p:nvPr/>
        </p:nvCxnSpPr>
        <p:spPr>
          <a:xfrm>
            <a:off x="4536989" y="3626043"/>
            <a:ext cx="346593" cy="45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2FC1307-B26C-49BF-8E34-184E83826484}"/>
              </a:ext>
            </a:extLst>
          </p:cNvPr>
          <p:cNvCxnSpPr>
            <a:cxnSpLocks/>
          </p:cNvCxnSpPr>
          <p:nvPr/>
        </p:nvCxnSpPr>
        <p:spPr>
          <a:xfrm flipV="1">
            <a:off x="4536989" y="4966387"/>
            <a:ext cx="930790" cy="187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52FA862-160D-4B42-93FC-9FAD53D9C035}"/>
              </a:ext>
            </a:extLst>
          </p:cNvPr>
          <p:cNvCxnSpPr>
            <a:cxnSpLocks/>
          </p:cNvCxnSpPr>
          <p:nvPr/>
        </p:nvCxnSpPr>
        <p:spPr>
          <a:xfrm>
            <a:off x="4572000" y="1844824"/>
            <a:ext cx="155320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5967B7A-D5D6-4C7C-ABA7-E2E87A881990}"/>
              </a:ext>
            </a:extLst>
          </p:cNvPr>
          <p:cNvCxnSpPr>
            <a:cxnSpLocks/>
          </p:cNvCxnSpPr>
          <p:nvPr/>
        </p:nvCxnSpPr>
        <p:spPr>
          <a:xfrm flipV="1">
            <a:off x="4536989" y="5360976"/>
            <a:ext cx="2030366" cy="27082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EBA61AE-2577-4FEE-B3F9-E0C59C1AB04A}"/>
              </a:ext>
            </a:extLst>
          </p:cNvPr>
          <p:cNvCxnSpPr>
            <a:cxnSpLocks/>
          </p:cNvCxnSpPr>
          <p:nvPr/>
        </p:nvCxnSpPr>
        <p:spPr>
          <a:xfrm>
            <a:off x="4536989" y="4003177"/>
            <a:ext cx="1751354" cy="2500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BB80C4C-F26A-4E07-BFC0-361743D0C9F6}"/>
              </a:ext>
            </a:extLst>
          </p:cNvPr>
          <p:cNvSpPr txBox="1"/>
          <p:nvPr/>
        </p:nvSpPr>
        <p:spPr>
          <a:xfrm>
            <a:off x="3622392" y="1675547"/>
            <a:ext cx="1083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연구소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38" name="오른쪽 중괄호 37">
            <a:extLst>
              <a:ext uri="{FF2B5EF4-FFF2-40B4-BE49-F238E27FC236}">
                <a16:creationId xmlns:a16="http://schemas.microsoft.com/office/drawing/2014/main" id="{7CE844C3-92A8-460B-89F0-D6434450711D}"/>
              </a:ext>
            </a:extLst>
          </p:cNvPr>
          <p:cNvSpPr/>
          <p:nvPr/>
        </p:nvSpPr>
        <p:spPr>
          <a:xfrm>
            <a:off x="7962970" y="1352771"/>
            <a:ext cx="312253" cy="4725093"/>
          </a:xfrm>
          <a:prstGeom prst="rightBrace">
            <a:avLst>
              <a:gd name="adj1" fmla="val 8333"/>
              <a:gd name="adj2" fmla="val 51093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E293B8-08AF-484A-BE1E-8D448AD519B7}"/>
              </a:ext>
            </a:extLst>
          </p:cNvPr>
          <p:cNvSpPr txBox="1"/>
          <p:nvPr/>
        </p:nvSpPr>
        <p:spPr>
          <a:xfrm>
            <a:off x="3529673" y="1883551"/>
            <a:ext cx="1268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100m x 80m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F16ABD7-8AA4-4D3B-B143-E710871D8F4B}"/>
              </a:ext>
            </a:extLst>
          </p:cNvPr>
          <p:cNvSpPr txBox="1"/>
          <p:nvPr/>
        </p:nvSpPr>
        <p:spPr>
          <a:xfrm>
            <a:off x="5419093" y="6159947"/>
            <a:ext cx="2610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solidFill>
                  <a:srgbClr val="FFFF00"/>
                </a:solidFill>
              </a:rPr>
              <a:t>World Creator</a:t>
            </a:r>
            <a:endParaRPr lang="ko-KR" altLang="en-US" sz="2800" b="1">
              <a:solidFill>
                <a:srgbClr val="FFFF00"/>
              </a:solidFill>
            </a:endParaRPr>
          </a:p>
        </p:txBody>
      </p:sp>
      <p:sp>
        <p:nvSpPr>
          <p:cNvPr id="20" name="오른쪽 중괄호 19">
            <a:extLst>
              <a:ext uri="{FF2B5EF4-FFF2-40B4-BE49-F238E27FC236}">
                <a16:creationId xmlns:a16="http://schemas.microsoft.com/office/drawing/2014/main" id="{C3D32AC7-AD5C-41EB-A09C-C7D505349E07}"/>
              </a:ext>
            </a:extLst>
          </p:cNvPr>
          <p:cNvSpPr/>
          <p:nvPr/>
        </p:nvSpPr>
        <p:spPr>
          <a:xfrm rot="16200000">
            <a:off x="6182014" y="-339616"/>
            <a:ext cx="437743" cy="2754013"/>
          </a:xfrm>
          <a:prstGeom prst="rightBrace">
            <a:avLst>
              <a:gd name="adj1" fmla="val 8333"/>
              <a:gd name="adj2" fmla="val 49667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DA3D43-0DB3-4216-86E0-2A067C349938}"/>
              </a:ext>
            </a:extLst>
          </p:cNvPr>
          <p:cNvSpPr txBox="1"/>
          <p:nvPr/>
        </p:nvSpPr>
        <p:spPr>
          <a:xfrm>
            <a:off x="6302287" y="434080"/>
            <a:ext cx="1133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</a:rPr>
              <a:t>[ WIDTH ]</a:t>
            </a:r>
            <a:r>
              <a:rPr lang="ko-KR" altLang="en-US" sz="1400" b="1">
                <a:solidFill>
                  <a:srgbClr val="00B0F0"/>
                </a:solidFill>
              </a:rPr>
              <a:t> </a:t>
            </a:r>
            <a:endParaRPr lang="en-US" altLang="ko-KR" sz="1400" b="1">
              <a:solidFill>
                <a:srgbClr val="00B0F0"/>
              </a:solidFill>
            </a:endParaRPr>
          </a:p>
          <a:p>
            <a:pPr algn="ctr"/>
            <a:r>
              <a:rPr lang="en-US" altLang="ko-KR" b="1">
                <a:solidFill>
                  <a:srgbClr val="00B0F0"/>
                </a:solidFill>
              </a:rPr>
              <a:t>2km</a:t>
            </a:r>
            <a:endParaRPr lang="en-US" altLang="ko-KR" sz="1200">
              <a:solidFill>
                <a:srgbClr val="00B0F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D93DE7-713D-4717-9E3C-743D104BA740}"/>
              </a:ext>
            </a:extLst>
          </p:cNvPr>
          <p:cNvSpPr txBox="1"/>
          <p:nvPr/>
        </p:nvSpPr>
        <p:spPr>
          <a:xfrm>
            <a:off x="8072667" y="3834297"/>
            <a:ext cx="1133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</a:rPr>
              <a:t>[ LENGTH ]</a:t>
            </a:r>
            <a:r>
              <a:rPr lang="ko-KR" altLang="en-US" sz="1400" b="1">
                <a:solidFill>
                  <a:srgbClr val="00B0F0"/>
                </a:solidFill>
              </a:rPr>
              <a:t> </a:t>
            </a:r>
            <a:endParaRPr lang="en-US" altLang="ko-KR" sz="1400" b="1">
              <a:solidFill>
                <a:srgbClr val="00B0F0"/>
              </a:solidFill>
            </a:endParaRPr>
          </a:p>
          <a:p>
            <a:pPr algn="ctr"/>
            <a:r>
              <a:rPr lang="en-US" altLang="ko-KR" b="1">
                <a:solidFill>
                  <a:srgbClr val="00B0F0"/>
                </a:solidFill>
              </a:rPr>
              <a:t>5km</a:t>
            </a:r>
            <a:endParaRPr lang="en-US" altLang="ko-KR" sz="1200">
              <a:solidFill>
                <a:srgbClr val="00B0F0"/>
              </a:solidFill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B6D3E86-D45D-4048-AC05-BD750473835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70067" y="5329894"/>
          <a:ext cx="2483105" cy="9432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63299">
                  <a:extLst>
                    <a:ext uri="{9D8B030D-6E8A-4147-A177-3AD203B41FA5}">
                      <a16:colId xmlns:a16="http://schemas.microsoft.com/office/drawing/2014/main" val="1493858415"/>
                    </a:ext>
                  </a:extLst>
                </a:gridCol>
                <a:gridCol w="705805">
                  <a:extLst>
                    <a:ext uri="{9D8B030D-6E8A-4147-A177-3AD203B41FA5}">
                      <a16:colId xmlns:a16="http://schemas.microsoft.com/office/drawing/2014/main" val="2413952631"/>
                    </a:ext>
                  </a:extLst>
                </a:gridCol>
                <a:gridCol w="1214001">
                  <a:extLst>
                    <a:ext uri="{9D8B030D-6E8A-4147-A177-3AD203B41FA5}">
                      <a16:colId xmlns:a16="http://schemas.microsoft.com/office/drawing/2014/main" val="3019477961"/>
                    </a:ext>
                  </a:extLst>
                </a:gridCol>
              </a:tblGrid>
              <a:tr h="27806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/>
                        <a:t>직진 시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612106"/>
                  </a:ext>
                </a:extLst>
              </a:tr>
              <a:tr h="166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걸음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300m</a:t>
                      </a:r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/>
                        <a:t>16</a:t>
                      </a:r>
                      <a:r>
                        <a:rPr lang="ko-KR" altLang="en-US" sz="1400" b="1"/>
                        <a:t>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002524"/>
                  </a:ext>
                </a:extLst>
              </a:tr>
              <a:tr h="333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600m</a:t>
                      </a:r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/>
                        <a:t>8</a:t>
                      </a:r>
                      <a:r>
                        <a:rPr lang="ko-KR" altLang="en-US" sz="1400" b="1"/>
                        <a:t>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499085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FD821AAF-E600-453B-8096-E5FAFF644A8B}"/>
              </a:ext>
            </a:extLst>
          </p:cNvPr>
          <p:cNvSpPr txBox="1"/>
          <p:nvPr/>
        </p:nvSpPr>
        <p:spPr>
          <a:xfrm>
            <a:off x="3810722" y="3453308"/>
            <a:ext cx="1083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산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2C4B26-0C7D-44E2-A8B5-AFC93F9984F6}"/>
              </a:ext>
            </a:extLst>
          </p:cNvPr>
          <p:cNvSpPr txBox="1"/>
          <p:nvPr/>
        </p:nvSpPr>
        <p:spPr>
          <a:xfrm>
            <a:off x="3990859" y="3847623"/>
            <a:ext cx="667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황야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365DB3-FE99-4FD7-9D3F-97763BDB4016}"/>
              </a:ext>
            </a:extLst>
          </p:cNvPr>
          <p:cNvSpPr txBox="1"/>
          <p:nvPr/>
        </p:nvSpPr>
        <p:spPr>
          <a:xfrm>
            <a:off x="3984552" y="4848408"/>
            <a:ext cx="667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물가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53B5B4-757C-49DE-A45C-B479666C38DA}"/>
              </a:ext>
            </a:extLst>
          </p:cNvPr>
          <p:cNvSpPr txBox="1"/>
          <p:nvPr/>
        </p:nvSpPr>
        <p:spPr>
          <a:xfrm>
            <a:off x="3991170" y="5523630"/>
            <a:ext cx="667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들판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802EADA-D891-4CB5-8250-3D877F90C4CB}"/>
              </a:ext>
            </a:extLst>
          </p:cNvPr>
          <p:cNvSpPr txBox="1"/>
          <p:nvPr/>
        </p:nvSpPr>
        <p:spPr>
          <a:xfrm>
            <a:off x="3377503" y="5053842"/>
            <a:ext cx="1516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2000m x 200m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39CB570-6B73-4F5E-A865-E931A18632F3}"/>
              </a:ext>
            </a:extLst>
          </p:cNvPr>
          <p:cNvSpPr txBox="1"/>
          <p:nvPr/>
        </p:nvSpPr>
        <p:spPr>
          <a:xfrm>
            <a:off x="3405782" y="4119617"/>
            <a:ext cx="1516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600m x 400m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B54B480-86CB-4BEA-900C-ADDD91B0F9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0" t="9246" r="30393" b="9621"/>
          <a:stretch/>
        </p:blipFill>
        <p:spPr>
          <a:xfrm>
            <a:off x="458315" y="1546951"/>
            <a:ext cx="1468274" cy="3301457"/>
          </a:xfrm>
          <a:prstGeom prst="rect">
            <a:avLst/>
          </a:prstGeom>
        </p:spPr>
      </p:pic>
      <p:sp>
        <p:nvSpPr>
          <p:cNvPr id="49" name="오른쪽 중괄호 48">
            <a:extLst>
              <a:ext uri="{FF2B5EF4-FFF2-40B4-BE49-F238E27FC236}">
                <a16:creationId xmlns:a16="http://schemas.microsoft.com/office/drawing/2014/main" id="{232CFF11-8E23-45CF-B5BD-31FF60864DB2}"/>
              </a:ext>
            </a:extLst>
          </p:cNvPr>
          <p:cNvSpPr/>
          <p:nvPr/>
        </p:nvSpPr>
        <p:spPr>
          <a:xfrm>
            <a:off x="1917097" y="1546951"/>
            <a:ext cx="312253" cy="3301457"/>
          </a:xfrm>
          <a:prstGeom prst="rightBrace">
            <a:avLst>
              <a:gd name="adj1" fmla="val 8333"/>
              <a:gd name="adj2" fmla="val 51093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0" name="오른쪽 중괄호 49">
            <a:extLst>
              <a:ext uri="{FF2B5EF4-FFF2-40B4-BE49-F238E27FC236}">
                <a16:creationId xmlns:a16="http://schemas.microsoft.com/office/drawing/2014/main" id="{0B36CC1D-7B2A-4825-9EC2-D4CF22843A17}"/>
              </a:ext>
            </a:extLst>
          </p:cNvPr>
          <p:cNvSpPr/>
          <p:nvPr/>
        </p:nvSpPr>
        <p:spPr>
          <a:xfrm rot="16200000">
            <a:off x="1067099" y="659231"/>
            <a:ext cx="290687" cy="1484751"/>
          </a:xfrm>
          <a:prstGeom prst="rightBrace">
            <a:avLst>
              <a:gd name="adj1" fmla="val 8333"/>
              <a:gd name="adj2" fmla="val 49667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D92222F-956A-4D8B-B985-3764E3B3E242}"/>
              </a:ext>
            </a:extLst>
          </p:cNvPr>
          <p:cNvSpPr txBox="1"/>
          <p:nvPr/>
        </p:nvSpPr>
        <p:spPr>
          <a:xfrm>
            <a:off x="645934" y="979262"/>
            <a:ext cx="1133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F0"/>
                </a:solidFill>
              </a:rPr>
              <a:t>30cm</a:t>
            </a:r>
            <a:endParaRPr lang="en-US" altLang="ko-KR" sz="1200">
              <a:solidFill>
                <a:srgbClr val="00B0F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16FC46E-F3D0-4868-9835-CE3F0235F9A0}"/>
              </a:ext>
            </a:extLst>
          </p:cNvPr>
          <p:cNvSpPr txBox="1"/>
          <p:nvPr/>
        </p:nvSpPr>
        <p:spPr>
          <a:xfrm>
            <a:off x="1825311" y="3290500"/>
            <a:ext cx="1133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F0"/>
                </a:solidFill>
              </a:rPr>
              <a:t>150cm</a:t>
            </a:r>
            <a:endParaRPr lang="en-US" altLang="ko-KR" sz="120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02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월드 맵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DB6B24-0C34-46B2-87F8-A0F52CB51C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7" t="7216" r="3944" b="6986"/>
          <a:stretch/>
        </p:blipFill>
        <p:spPr>
          <a:xfrm>
            <a:off x="3057417" y="1189642"/>
            <a:ext cx="3066005" cy="4974868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5060990-3536-4DB4-B4BC-86B4E4165009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622643" y="1828033"/>
            <a:ext cx="535051" cy="110667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B88AEF9-6B24-4792-B946-34A9DE9EE1D2}"/>
              </a:ext>
            </a:extLst>
          </p:cNvPr>
          <p:cNvCxnSpPr/>
          <p:nvPr/>
        </p:nvCxnSpPr>
        <p:spPr>
          <a:xfrm flipV="1">
            <a:off x="2167307" y="5147073"/>
            <a:ext cx="986914" cy="30218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DF1E238-5574-4B3A-A4AD-8220D995DCBE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4777631" y="1704440"/>
            <a:ext cx="1584176" cy="61824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6ECB62F-47C6-4FC0-B3F7-355125DB2979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5508107" y="4649550"/>
            <a:ext cx="853700" cy="39811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1FF1513-C6CA-4631-BBB3-2BA370D639A8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2670000" y="3682075"/>
            <a:ext cx="1971293" cy="55990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실외, 잔디, 오래된, 건물이(가) 표시된 사진&#10;&#10;자동 생성된 설명">
            <a:extLst>
              <a:ext uri="{FF2B5EF4-FFF2-40B4-BE49-F238E27FC236}">
                <a16:creationId xmlns:a16="http://schemas.microsoft.com/office/drawing/2014/main" id="{B1808553-D1CA-4A81-A098-9D13A40DE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807" y="1567535"/>
            <a:ext cx="2341829" cy="1510298"/>
          </a:xfrm>
          <a:prstGeom prst="rect">
            <a:avLst/>
          </a:prstGeom>
        </p:spPr>
      </p:pic>
      <p:pic>
        <p:nvPicPr>
          <p:cNvPr id="16" name="그림 15" descr="실외, 어두운, 서있는, 대형이(가) 표시된 사진&#10;&#10;자동 생성된 설명">
            <a:extLst>
              <a:ext uri="{FF2B5EF4-FFF2-40B4-BE49-F238E27FC236}">
                <a16:creationId xmlns:a16="http://schemas.microsoft.com/office/drawing/2014/main" id="{C3A7E0F6-BFA7-44FD-99E6-D673DF0A0A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1" t="20400" r="19227" b="18929"/>
          <a:stretch/>
        </p:blipFill>
        <p:spPr>
          <a:xfrm>
            <a:off x="244544" y="1068455"/>
            <a:ext cx="2378099" cy="1519156"/>
          </a:xfrm>
          <a:prstGeom prst="rect">
            <a:avLst/>
          </a:prstGeom>
        </p:spPr>
      </p:pic>
      <p:pic>
        <p:nvPicPr>
          <p:cNvPr id="19" name="그림 18" descr="산, 실외, 자연, 기차이(가) 표시된 사진&#10;&#10;자동 생성된 설명">
            <a:extLst>
              <a:ext uri="{FF2B5EF4-FFF2-40B4-BE49-F238E27FC236}">
                <a16:creationId xmlns:a16="http://schemas.microsoft.com/office/drawing/2014/main" id="{88B58A08-E471-4BE4-A2E4-43775807CE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24" y="4790895"/>
            <a:ext cx="2451693" cy="160831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7E01F87-9B77-4EEC-8478-81948D5AF9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1807" y="3842094"/>
            <a:ext cx="2568269" cy="161491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F07129D-2296-4437-8251-24676D5F4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901" y="2877919"/>
            <a:ext cx="2378099" cy="16083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52AEDF-CAD6-4324-96E5-D8E63E850FB1}"/>
              </a:ext>
            </a:extLst>
          </p:cNvPr>
          <p:cNvSpPr txBox="1"/>
          <p:nvPr/>
        </p:nvSpPr>
        <p:spPr>
          <a:xfrm>
            <a:off x="4547540" y="6076384"/>
            <a:ext cx="1661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World Creator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02362" y="184164"/>
            <a:ext cx="287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solidFill>
                  <a:schemeClr val="bg1"/>
                </a:solidFill>
              </a:rPr>
              <a:t>지역별로</a:t>
            </a:r>
            <a:endParaRPr lang="en-US" altLang="ko-KR" sz="2000" b="1">
              <a:solidFill>
                <a:schemeClr val="bg1"/>
              </a:solidFill>
            </a:endParaRPr>
          </a:p>
          <a:p>
            <a:pPr algn="ctr"/>
            <a:r>
              <a:rPr lang="ko-KR" altLang="en-US" sz="2000" b="1">
                <a:solidFill>
                  <a:schemeClr val="bg1"/>
                </a:solidFill>
              </a:rPr>
              <a:t>출현하는 몬스터 다름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D158F2-82B0-4B90-945F-26B3378F98EE}"/>
              </a:ext>
            </a:extLst>
          </p:cNvPr>
          <p:cNvSpPr txBox="1"/>
          <p:nvPr/>
        </p:nvSpPr>
        <p:spPr>
          <a:xfrm>
            <a:off x="8015914" y="3689364"/>
            <a:ext cx="1043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highlight>
                  <a:srgbClr val="00FFFF"/>
                </a:highlight>
                <a:latin typeface="+mn-ea"/>
              </a:rPr>
              <a:t>들판</a:t>
            </a:r>
            <a:endParaRPr lang="en-US" altLang="ko-KR" sz="1600" b="1">
              <a:highlight>
                <a:srgbClr val="00FFFF"/>
              </a:highlight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E9D07-4F9E-4941-B187-24556AA0DABD}"/>
              </a:ext>
            </a:extLst>
          </p:cNvPr>
          <p:cNvSpPr txBox="1"/>
          <p:nvPr/>
        </p:nvSpPr>
        <p:spPr>
          <a:xfrm>
            <a:off x="7250171" y="1280007"/>
            <a:ext cx="1679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highlight>
                  <a:srgbClr val="00FFFF"/>
                </a:highlight>
                <a:latin typeface="+mn-ea"/>
              </a:rPr>
              <a:t>연구소 본부</a:t>
            </a:r>
            <a:endParaRPr lang="en-US" altLang="ko-KR" sz="2000" b="1">
              <a:highlight>
                <a:srgbClr val="00FFFF"/>
              </a:highlight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646E42-C783-4C55-B8F3-BB8EA0C351CD}"/>
              </a:ext>
            </a:extLst>
          </p:cNvPr>
          <p:cNvSpPr txBox="1"/>
          <p:nvPr/>
        </p:nvSpPr>
        <p:spPr>
          <a:xfrm>
            <a:off x="179512" y="933781"/>
            <a:ext cx="376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highlight>
                  <a:srgbClr val="00FFFF"/>
                </a:highlight>
                <a:latin typeface="+mn-ea"/>
              </a:rPr>
              <a:t>산</a:t>
            </a:r>
            <a:endParaRPr lang="en-US" altLang="ko-KR" sz="2000" b="1">
              <a:highlight>
                <a:srgbClr val="00FFFF"/>
              </a:highlight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ADB96FC-1F42-4F49-B2DE-3190EEC588FF}"/>
              </a:ext>
            </a:extLst>
          </p:cNvPr>
          <p:cNvSpPr txBox="1"/>
          <p:nvPr/>
        </p:nvSpPr>
        <p:spPr>
          <a:xfrm>
            <a:off x="203814" y="2752288"/>
            <a:ext cx="705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highlight>
                  <a:srgbClr val="00FFFF"/>
                </a:highlight>
                <a:latin typeface="+mn-ea"/>
              </a:rPr>
              <a:t>황야</a:t>
            </a:r>
            <a:endParaRPr lang="en-US" altLang="ko-KR" sz="2000" b="1">
              <a:highlight>
                <a:srgbClr val="00FFFF"/>
              </a:highlight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44E86E-BDD7-419A-9BCC-53EB9C451E49}"/>
              </a:ext>
            </a:extLst>
          </p:cNvPr>
          <p:cNvSpPr txBox="1"/>
          <p:nvPr/>
        </p:nvSpPr>
        <p:spPr>
          <a:xfrm>
            <a:off x="136591" y="4649550"/>
            <a:ext cx="705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highlight>
                  <a:srgbClr val="00FFFF"/>
                </a:highlight>
                <a:latin typeface="+mn-ea"/>
              </a:rPr>
              <a:t>물가</a:t>
            </a:r>
            <a:endParaRPr lang="en-US" altLang="ko-KR" sz="2000" b="1">
              <a:highlight>
                <a:srgbClr val="00FFFF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7147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1960</TotalTime>
  <Words>1277</Words>
  <Application>Microsoft Office PowerPoint</Application>
  <PresentationFormat>화면 슬라이드 쇼(4:3)</PresentationFormat>
  <Paragraphs>374</Paragraphs>
  <Slides>30</Slides>
  <Notes>14</Notes>
  <HiddenSlides>0</HiddenSlides>
  <MMClips>0</MMClips>
  <ScaleCrop>false</ScaleCrop>
  <HeadingPairs>
    <vt:vector size="8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2" baseType="lpstr">
      <vt:lpstr>Aharoni</vt:lpstr>
      <vt:lpstr>HY견고딕</vt:lpstr>
      <vt:lpstr>HY중고딕</vt:lpstr>
      <vt:lpstr>HY헤드라인M</vt:lpstr>
      <vt:lpstr>맑은 고딕</vt:lpstr>
      <vt:lpstr>양재본목각체M</vt:lpstr>
      <vt:lpstr>한컴 바겐세일 B</vt:lpstr>
      <vt:lpstr>Arial</vt:lpstr>
      <vt:lpstr>Arial Black</vt:lpstr>
      <vt:lpstr>Wingdings</vt:lpstr>
      <vt:lpstr>1_Office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왕별의 P  P  T 이야기</dc:title>
  <dc:creator>HOME</dc:creator>
  <cp:lastModifiedBy>권다현</cp:lastModifiedBy>
  <cp:revision>214</cp:revision>
  <dcterms:created xsi:type="dcterms:W3CDTF">2016-10-28T15:58:08Z</dcterms:created>
  <dcterms:modified xsi:type="dcterms:W3CDTF">2020-01-06T12:08:58Z</dcterms:modified>
</cp:coreProperties>
</file>